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30.jpg" ContentType="image/pn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59" r:id="rId5"/>
    <p:sldId id="260" r:id="rId6"/>
    <p:sldId id="261" r:id="rId7"/>
    <p:sldId id="322" r:id="rId8"/>
    <p:sldId id="262" r:id="rId9"/>
    <p:sldId id="264" r:id="rId10"/>
    <p:sldId id="267" r:id="rId11"/>
    <p:sldId id="270" r:id="rId12"/>
    <p:sldId id="271" r:id="rId13"/>
    <p:sldId id="272" r:id="rId14"/>
    <p:sldId id="266" r:id="rId15"/>
    <p:sldId id="273" r:id="rId16"/>
    <p:sldId id="274" r:id="rId17"/>
    <p:sldId id="275" r:id="rId18"/>
    <p:sldId id="276" r:id="rId19"/>
    <p:sldId id="277" r:id="rId20"/>
    <p:sldId id="278" r:id="rId21"/>
    <p:sldId id="279" r:id="rId22"/>
    <p:sldId id="281" r:id="rId23"/>
    <p:sldId id="280" r:id="rId24"/>
    <p:sldId id="283" r:id="rId25"/>
    <p:sldId id="282" r:id="rId26"/>
    <p:sldId id="291" r:id="rId27"/>
    <p:sldId id="292" r:id="rId28"/>
    <p:sldId id="293" r:id="rId29"/>
    <p:sldId id="294" r:id="rId30"/>
    <p:sldId id="323" r:id="rId31"/>
    <p:sldId id="297" r:id="rId32"/>
    <p:sldId id="308" r:id="rId33"/>
    <p:sldId id="299" r:id="rId34"/>
    <p:sldId id="309" r:id="rId35"/>
    <p:sldId id="301" r:id="rId36"/>
    <p:sldId id="302" r:id="rId37"/>
    <p:sldId id="303" r:id="rId38"/>
    <p:sldId id="304" r:id="rId39"/>
    <p:sldId id="305" r:id="rId40"/>
    <p:sldId id="295" r:id="rId41"/>
    <p:sldId id="310" r:id="rId42"/>
    <p:sldId id="311" r:id="rId43"/>
    <p:sldId id="317" r:id="rId44"/>
    <p:sldId id="316" r:id="rId45"/>
    <p:sldId id="313" r:id="rId46"/>
    <p:sldId id="315" r:id="rId47"/>
    <p:sldId id="318" r:id="rId48"/>
    <p:sldId id="319" r:id="rId49"/>
    <p:sldId id="321" r:id="rId50"/>
    <p:sldId id="320" r:id="rId51"/>
    <p:sldId id="265" r:id="rId5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00FF"/>
    <a:srgbClr val="9966FF"/>
    <a:srgbClr val="0000FF"/>
    <a:srgbClr val="0066F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8647" autoAdjust="0"/>
  </p:normalViewPr>
  <p:slideViewPr>
    <p:cSldViewPr snapToGrid="0" showGuides="1">
      <p:cViewPr varScale="1">
        <p:scale>
          <a:sx n="76" d="100"/>
          <a:sy n="76" d="100"/>
        </p:scale>
        <p:origin x="33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CAD0-DD56-4694-B131-3A7E807F9091}" type="datetimeFigureOut">
              <a:rPr lang="ko-KR" altLang="en-US" smtClean="0"/>
              <a:t>2019-07-29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496984-C8DC-4582-8BB3-BF13D526D2B2}" type="slidenum">
              <a:rPr lang="ko-KR" altLang="en-US" smtClean="0"/>
              <a:t>‹#›</a:t>
            </a:fld>
            <a:endParaRPr lang="ko-KR" altLang="en-US"/>
          </a:p>
        </p:txBody>
      </p:sp>
    </p:spTree>
    <p:extLst>
      <p:ext uri="{BB962C8B-B14F-4D97-AF65-F5344CB8AC3E}">
        <p14:creationId xmlns:p14="http://schemas.microsoft.com/office/powerpoint/2010/main" val="103733482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Who decided the name of the color? Scientist? artist?</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Newton is the first person to decide the color of the rainbow. Newton broke the orthodoxy that white is the primary color and said it is a mixture of multiple colors (A new theory of light and </a:t>
            </a:r>
            <a:r>
              <a:rPr lang="en-US" altLang="ko-KR" sz="1200" kern="1200" dirty="0" err="1" smtClean="0">
                <a:solidFill>
                  <a:schemeClr val="tx1"/>
                </a:solidFill>
                <a:effectLst/>
                <a:latin typeface="+mn-lt"/>
                <a:ea typeface="+mn-ea"/>
                <a:cs typeface="+mn-cs"/>
              </a:rPr>
              <a:t>colours</a:t>
            </a:r>
            <a:r>
              <a:rPr lang="en-US" altLang="ko-KR" sz="1200" kern="1200" dirty="0" smtClean="0">
                <a:solidFill>
                  <a:schemeClr val="tx1"/>
                </a:solidFill>
                <a:effectLst/>
                <a:latin typeface="+mn-lt"/>
                <a:ea typeface="+mn-ea"/>
                <a:cs typeface="+mn-cs"/>
              </a:rPr>
              <a:t>, 1671).</a:t>
            </a:r>
            <a:endParaRPr lang="en-US" altLang="ko-KR" dirty="0" smtClean="0"/>
          </a:p>
          <a:p>
            <a:pPr fontAlgn="base" latinLnBrk="1"/>
            <a:r>
              <a:rPr lang="en-US" altLang="ko-KR" dirty="0" smtClean="0"/>
              <a:t>Understanding color is a concern of science before art.</a:t>
            </a:r>
          </a:p>
          <a:p>
            <a:pPr fontAlgn="base" latinLnBrk="1"/>
            <a:r>
              <a:rPr lang="en-US" altLang="ko-KR" dirty="0" smtClean="0"/>
              <a:t>I have a question</a:t>
            </a:r>
          </a:p>
          <a:p>
            <a:pPr marL="685800" indent="-685800">
              <a:buFont typeface="Arial" panose="020B0604020202020204" pitchFamily="34" charset="0"/>
              <a:buChar char="•"/>
              <a:defRPr/>
            </a:pPr>
            <a:r>
              <a:rPr lang="en-US" altLang="ko-KR" sz="1200" b="1" dirty="0" smtClean="0">
                <a:latin typeface="맑은 고딕" panose="020B0503020000020004" pitchFamily="50" charset="-127"/>
                <a:ea typeface="+mn-ea"/>
              </a:rPr>
              <a:t>What is the primary colors of light ?</a:t>
            </a:r>
          </a:p>
          <a:p>
            <a:pPr marL="685800" indent="-685800">
              <a:buFont typeface="Arial" panose="020B0604020202020204" pitchFamily="34" charset="0"/>
              <a:buChar char="•"/>
              <a:defRPr/>
            </a:pPr>
            <a:r>
              <a:rPr lang="en-US" altLang="ko-KR" sz="1200" b="1" dirty="0" smtClean="0">
                <a:latin typeface="맑은 고딕" panose="020B0503020000020004" pitchFamily="50" charset="-127"/>
                <a:ea typeface="+mn-ea"/>
              </a:rPr>
              <a:t>What is the primary colors of pigment ?</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a:t>
            </a:fld>
            <a:endParaRPr lang="ko-KR" altLang="en-US"/>
          </a:p>
        </p:txBody>
      </p:sp>
    </p:spTree>
    <p:extLst>
      <p:ext uri="{BB962C8B-B14F-4D97-AF65-F5344CB8AC3E}">
        <p14:creationId xmlns:p14="http://schemas.microsoft.com/office/powerpoint/2010/main" val="601459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12</a:t>
            </a:fld>
            <a:endParaRPr lang="ko-KR" altLang="en-US"/>
          </a:p>
        </p:txBody>
      </p:sp>
    </p:spTree>
    <p:extLst>
      <p:ext uri="{BB962C8B-B14F-4D97-AF65-F5344CB8AC3E}">
        <p14:creationId xmlns:p14="http://schemas.microsoft.com/office/powerpoint/2010/main" val="1777404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13</a:t>
            </a:fld>
            <a:endParaRPr lang="ko-KR" altLang="en-US"/>
          </a:p>
        </p:txBody>
      </p:sp>
    </p:spTree>
    <p:extLst>
      <p:ext uri="{BB962C8B-B14F-4D97-AF65-F5344CB8AC3E}">
        <p14:creationId xmlns:p14="http://schemas.microsoft.com/office/powerpoint/2010/main" val="408112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Now, let's look at the projector. When you do not have a projector, you can look at your cell phone monitor.</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14</a:t>
            </a:fld>
            <a:endParaRPr lang="ko-KR" altLang="en-US"/>
          </a:p>
        </p:txBody>
      </p:sp>
    </p:spTree>
    <p:extLst>
      <p:ext uri="{BB962C8B-B14F-4D97-AF65-F5344CB8AC3E}">
        <p14:creationId xmlns:p14="http://schemas.microsoft.com/office/powerpoint/2010/main" val="1183415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20</a:t>
            </a:fld>
            <a:endParaRPr lang="ko-KR" altLang="en-US"/>
          </a:p>
        </p:txBody>
      </p:sp>
    </p:spTree>
    <p:extLst>
      <p:ext uri="{BB962C8B-B14F-4D97-AF65-F5344CB8AC3E}">
        <p14:creationId xmlns:p14="http://schemas.microsoft.com/office/powerpoint/2010/main" val="355302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21</a:t>
            </a:fld>
            <a:endParaRPr lang="ko-KR" altLang="en-US"/>
          </a:p>
        </p:txBody>
      </p:sp>
    </p:spTree>
    <p:extLst>
      <p:ext uri="{BB962C8B-B14F-4D97-AF65-F5344CB8AC3E}">
        <p14:creationId xmlns:p14="http://schemas.microsoft.com/office/powerpoint/2010/main" val="235110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22</a:t>
            </a:fld>
            <a:endParaRPr lang="ko-KR" altLang="en-US"/>
          </a:p>
        </p:txBody>
      </p:sp>
    </p:spTree>
    <p:extLst>
      <p:ext uri="{BB962C8B-B14F-4D97-AF65-F5344CB8AC3E}">
        <p14:creationId xmlns:p14="http://schemas.microsoft.com/office/powerpoint/2010/main" val="84222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The spectroscope analyzes what color light has. In addition, each color has a specific position.</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23</a:t>
            </a:fld>
            <a:endParaRPr lang="ko-KR" altLang="en-US"/>
          </a:p>
        </p:txBody>
      </p:sp>
    </p:spTree>
    <p:extLst>
      <p:ext uri="{BB962C8B-B14F-4D97-AF65-F5344CB8AC3E}">
        <p14:creationId xmlns:p14="http://schemas.microsoft.com/office/powerpoint/2010/main" val="628050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Now let's compare each of the three colors on one screen.</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24</a:t>
            </a:fld>
            <a:endParaRPr lang="ko-KR" altLang="en-US"/>
          </a:p>
        </p:txBody>
      </p:sp>
    </p:spTree>
    <p:extLst>
      <p:ext uri="{BB962C8B-B14F-4D97-AF65-F5344CB8AC3E}">
        <p14:creationId xmlns:p14="http://schemas.microsoft.com/office/powerpoint/2010/main" val="2217037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Now let's look at other colors. This is not the primary color.</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26</a:t>
            </a:fld>
            <a:endParaRPr lang="ko-KR" altLang="en-US"/>
          </a:p>
        </p:txBody>
      </p:sp>
    </p:spTree>
    <p:extLst>
      <p:ext uri="{BB962C8B-B14F-4D97-AF65-F5344CB8AC3E}">
        <p14:creationId xmlns:p14="http://schemas.microsoft.com/office/powerpoint/2010/main" val="350585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smtClean="0">
                <a:solidFill>
                  <a:schemeClr val="tx1"/>
                </a:solidFill>
                <a:effectLst/>
                <a:latin typeface="+mn-lt"/>
                <a:ea typeface="+mn-ea"/>
                <a:cs typeface="+mn-cs"/>
              </a:rPr>
              <a:t>Let's focus on the yellow color.</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30</a:t>
            </a:fld>
            <a:endParaRPr lang="ko-KR" altLang="en-US"/>
          </a:p>
        </p:txBody>
      </p:sp>
    </p:spTree>
    <p:extLst>
      <p:ext uri="{BB962C8B-B14F-4D97-AF65-F5344CB8AC3E}">
        <p14:creationId xmlns:p14="http://schemas.microsoft.com/office/powerpoint/2010/main" val="256859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This picture is on the internet.</a:t>
            </a:r>
          </a:p>
          <a:p>
            <a:pPr fontAlgn="base" latinLnBrk="1"/>
            <a:r>
              <a:rPr lang="en-US" altLang="ko-KR" dirty="0" smtClean="0"/>
              <a:t>What is true?</a:t>
            </a:r>
          </a:p>
          <a:p>
            <a:pPr fontAlgn="base" latinLnBrk="1"/>
            <a:r>
              <a:rPr lang="en-US" altLang="ko-KR" dirty="0" smtClean="0"/>
              <a:t>Of course one is right and the other is wrong. Is there anyone you can explain about this? These two palettes are widely used. I will discuss which is right after class again.</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a:t>
            </a:fld>
            <a:endParaRPr lang="ko-KR" altLang="en-US"/>
          </a:p>
        </p:txBody>
      </p:sp>
    </p:spTree>
    <p:extLst>
      <p:ext uri="{BB962C8B-B14F-4D97-AF65-F5344CB8AC3E}">
        <p14:creationId xmlns:p14="http://schemas.microsoft.com/office/powerpoint/2010/main" val="3029162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smtClean="0"/>
              <a:t>What kind of relationship do you see?</a:t>
            </a:r>
          </a:p>
          <a:p>
            <a:r>
              <a:rPr lang="en-US" altLang="ko-KR" dirty="0" smtClean="0"/>
              <a:t>Red + Green = Yellow??</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31</a:t>
            </a:fld>
            <a:endParaRPr lang="ko-KR" altLang="en-US"/>
          </a:p>
        </p:txBody>
      </p:sp>
    </p:spTree>
    <p:extLst>
      <p:ext uri="{BB962C8B-B14F-4D97-AF65-F5344CB8AC3E}">
        <p14:creationId xmlns:p14="http://schemas.microsoft.com/office/powerpoint/2010/main" val="3880669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smtClean="0">
                <a:solidFill>
                  <a:schemeClr val="tx1"/>
                </a:solidFill>
                <a:effectLst/>
                <a:latin typeface="+mn-lt"/>
                <a:ea typeface="+mn-ea"/>
                <a:cs typeface="+mn-cs"/>
              </a:rPr>
              <a:t>Let's focus on the cyan color.</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32</a:t>
            </a:fld>
            <a:endParaRPr lang="ko-KR" altLang="en-US"/>
          </a:p>
        </p:txBody>
      </p:sp>
    </p:spTree>
    <p:extLst>
      <p:ext uri="{BB962C8B-B14F-4D97-AF65-F5344CB8AC3E}">
        <p14:creationId xmlns:p14="http://schemas.microsoft.com/office/powerpoint/2010/main" val="294743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smtClean="0"/>
              <a:t>Green + Blue = Cyan??</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33</a:t>
            </a:fld>
            <a:endParaRPr lang="ko-KR" altLang="en-US"/>
          </a:p>
        </p:txBody>
      </p:sp>
    </p:spTree>
    <p:extLst>
      <p:ext uri="{BB962C8B-B14F-4D97-AF65-F5344CB8AC3E}">
        <p14:creationId xmlns:p14="http://schemas.microsoft.com/office/powerpoint/2010/main" val="1022914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i="0" kern="1200" dirty="0" smtClean="0">
                <a:solidFill>
                  <a:schemeClr val="tx1"/>
                </a:solidFill>
                <a:effectLst/>
                <a:latin typeface="+mn-lt"/>
                <a:ea typeface="+mn-ea"/>
                <a:cs typeface="+mn-cs"/>
              </a:rPr>
              <a:t>Let's focus on the magenta color.</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34</a:t>
            </a:fld>
            <a:endParaRPr lang="ko-KR" altLang="en-US"/>
          </a:p>
        </p:txBody>
      </p:sp>
    </p:spTree>
    <p:extLst>
      <p:ext uri="{BB962C8B-B14F-4D97-AF65-F5344CB8AC3E}">
        <p14:creationId xmlns:p14="http://schemas.microsoft.com/office/powerpoint/2010/main" val="4245141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dirty="0" smtClean="0"/>
              <a:t>Red + Blue = Magenta??</a:t>
            </a:r>
            <a:endParaRPr lang="ko-KR" altLang="en-US" dirty="0" smtClean="0"/>
          </a:p>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35</a:t>
            </a:fld>
            <a:endParaRPr lang="ko-KR" altLang="en-US"/>
          </a:p>
        </p:txBody>
      </p:sp>
    </p:spTree>
    <p:extLst>
      <p:ext uri="{BB962C8B-B14F-4D97-AF65-F5344CB8AC3E}">
        <p14:creationId xmlns:p14="http://schemas.microsoft.com/office/powerpoint/2010/main" val="3336940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38</a:t>
            </a:fld>
            <a:endParaRPr lang="ko-KR" altLang="en-US"/>
          </a:p>
        </p:txBody>
      </p:sp>
    </p:spTree>
    <p:extLst>
      <p:ext uri="{BB962C8B-B14F-4D97-AF65-F5344CB8AC3E}">
        <p14:creationId xmlns:p14="http://schemas.microsoft.com/office/powerpoint/2010/main" val="527928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spc="0" dirty="0" smtClean="0">
                <a:latin typeface="맑은 고딕" panose="020B0503020000020004" pitchFamily="50" charset="-127"/>
                <a:ea typeface="+mn-ea"/>
              </a:rPr>
              <a:t>Imagine that you are an illuminator. You have to use a lot of colored lights on the stage. How can you express various colors? You might be able to prepare all the colored lights to express. For example, use yellow light to represent yellow, and magenta light when magenta is needed. How many colors should be prepared? Is there any ways to reduce the number of colored lights?</a:t>
            </a:r>
          </a:p>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41</a:t>
            </a:fld>
            <a:endParaRPr lang="ko-KR" altLang="en-US"/>
          </a:p>
        </p:txBody>
      </p:sp>
    </p:spTree>
    <p:extLst>
      <p:ext uri="{BB962C8B-B14F-4D97-AF65-F5344CB8AC3E}">
        <p14:creationId xmlns:p14="http://schemas.microsoft.com/office/powerpoint/2010/main" val="1317783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We have two method.</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42</a:t>
            </a:fld>
            <a:endParaRPr lang="ko-KR" altLang="en-US"/>
          </a:p>
        </p:txBody>
      </p:sp>
    </p:spTree>
    <p:extLst>
      <p:ext uri="{BB962C8B-B14F-4D97-AF65-F5344CB8AC3E}">
        <p14:creationId xmlns:p14="http://schemas.microsoft.com/office/powerpoint/2010/main" val="24883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We have two method.</a:t>
            </a:r>
          </a:p>
          <a:p>
            <a:pPr fontAlgn="base" latinLnBrk="1"/>
            <a:r>
              <a:rPr lang="en-US" altLang="ko-KR" dirty="0" smtClean="0"/>
              <a:t>First!  </a:t>
            </a:r>
            <a:r>
              <a:rPr lang="en-US" altLang="ko-KR" sz="1200" b="1" dirty="0" smtClean="0">
                <a:latin typeface="맑은 고딕" panose="020B0503020000020004" pitchFamily="50" charset="-127"/>
              </a:rPr>
              <a:t>This paint reflects the (</a:t>
            </a:r>
            <a:r>
              <a:rPr lang="en-US" altLang="ko-KR" b="1" dirty="0" smtClean="0">
                <a:latin typeface="맑은 고딕" panose="020B0503020000020004" pitchFamily="50" charset="-127"/>
              </a:rPr>
              <a:t>magenta</a:t>
            </a:r>
            <a:r>
              <a:rPr lang="en-US" altLang="ko-KR" sz="1200" b="1" dirty="0" smtClean="0">
                <a:latin typeface="맑은 고딕" panose="020B0503020000020004" pitchFamily="50" charset="-127"/>
              </a:rPr>
              <a:t>) color of light.</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b="1" dirty="0" smtClean="0">
                <a:latin typeface="맑은 고딕" panose="020B0503020000020004" pitchFamily="50" charset="-127"/>
              </a:rPr>
              <a:t>        This paint reflects the (</a:t>
            </a:r>
            <a:r>
              <a:rPr lang="en-US" altLang="ko-KR" sz="1200" b="1" dirty="0" err="1" smtClean="0">
                <a:latin typeface="맑은 고딕" panose="020B0503020000020004" pitchFamily="50" charset="-127"/>
              </a:rPr>
              <a:t>red+blue</a:t>
            </a:r>
            <a:r>
              <a:rPr lang="en-US" altLang="ko-KR" sz="1200" b="1" dirty="0" smtClean="0">
                <a:latin typeface="맑은 고딕" panose="020B0503020000020004" pitchFamily="50" charset="-127"/>
              </a:rPr>
              <a:t>) color of light.</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b="1" dirty="0" smtClean="0">
                <a:latin typeface="맑은 고딕" panose="020B0503020000020004" pitchFamily="50" charset="-127"/>
              </a:rPr>
              <a:t>2</a:t>
            </a:r>
            <a:r>
              <a:rPr lang="en-US" altLang="ko-KR" sz="1200" b="1" baseline="30000" dirty="0" smtClean="0">
                <a:latin typeface="맑은 고딕" panose="020B0503020000020004" pitchFamily="50" charset="-127"/>
              </a:rPr>
              <a:t>nd</a:t>
            </a:r>
            <a:r>
              <a:rPr lang="en-US" altLang="ko-KR" sz="1200" b="1" dirty="0" smtClean="0">
                <a:latin typeface="맑은 고딕" panose="020B0503020000020004" pitchFamily="50" charset="-127"/>
              </a:rPr>
              <a:t>!   This paint absorbs the ( green ) color of light.</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Do I have to say absorption or reflection? Both are right. But let's think about what action should take place to get the color out. Light of all colors enters the paper.</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Colors appear to absorb specific light. Pigments absorb light of a particular color.</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absorption? reflect? What is the essence of color? Absorption!!</a:t>
            </a:r>
            <a:endParaRPr lang="en-US" altLang="ko-KR" sz="1200" b="1" dirty="0" smtClean="0">
              <a:latin typeface="맑은 고딕" panose="020B0503020000020004" pitchFamily="50" charset="-127"/>
            </a:endParaRPr>
          </a:p>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43</a:t>
            </a:fld>
            <a:endParaRPr lang="ko-KR" altLang="en-US"/>
          </a:p>
        </p:txBody>
      </p:sp>
    </p:spTree>
    <p:extLst>
      <p:ext uri="{BB962C8B-B14F-4D97-AF65-F5344CB8AC3E}">
        <p14:creationId xmlns:p14="http://schemas.microsoft.com/office/powerpoint/2010/main" val="4074763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We have two method. It is better to explain by absorption. </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44</a:t>
            </a:fld>
            <a:endParaRPr lang="ko-KR" altLang="en-US"/>
          </a:p>
        </p:txBody>
      </p:sp>
    </p:spTree>
    <p:extLst>
      <p:ext uri="{BB962C8B-B14F-4D97-AF65-F5344CB8AC3E}">
        <p14:creationId xmlns:p14="http://schemas.microsoft.com/office/powerpoint/2010/main" val="575895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685800" indent="-685800">
              <a:buFont typeface="Arial" panose="020B0604020202020204" pitchFamily="34" charset="0"/>
              <a:buChar char="•"/>
              <a:defRPr/>
            </a:pPr>
            <a:r>
              <a:rPr lang="en-US" altLang="ko-KR" sz="1200" b="1" dirty="0" smtClean="0">
                <a:latin typeface="맑은 고딕" panose="020B0503020000020004" pitchFamily="50" charset="-127"/>
                <a:ea typeface="+mn-ea"/>
              </a:rPr>
              <a:t>What </a:t>
            </a:r>
            <a:r>
              <a:rPr lang="en-US" altLang="ko-KR" sz="1200" b="1" dirty="0" err="1" smtClean="0">
                <a:latin typeface="맑은 고딕" panose="020B0503020000020004" pitchFamily="50" charset="-127"/>
                <a:ea typeface="+mn-ea"/>
              </a:rPr>
              <a:t>i</a:t>
            </a:r>
            <a:r>
              <a:rPr lang="ko-KR" altLang="ko-KR" sz="1200" b="1" dirty="0" smtClean="0">
                <a:latin typeface="맑은 고딕" panose="020B0503020000020004" pitchFamily="50" charset="-127"/>
                <a:ea typeface="+mn-ea"/>
              </a:rPr>
              <a:t>s the relationship between the</a:t>
            </a:r>
            <a:r>
              <a:rPr lang="en-US" altLang="ko-KR" sz="1200" b="1" dirty="0" smtClean="0">
                <a:latin typeface="맑은 고딕" panose="020B0503020000020004" pitchFamily="50" charset="-127"/>
                <a:ea typeface="+mn-ea"/>
              </a:rPr>
              <a:t> </a:t>
            </a:r>
            <a:r>
              <a:rPr lang="ko-KR" altLang="ko-KR" sz="1200" b="1" dirty="0" smtClean="0">
                <a:latin typeface="맑은 고딕" panose="020B0503020000020004" pitchFamily="50" charset="-127"/>
                <a:ea typeface="+mn-ea"/>
              </a:rPr>
              <a:t>primary colors of light and</a:t>
            </a:r>
            <a:r>
              <a:rPr lang="en-US" altLang="ko-KR" sz="1200" b="1" dirty="0" smtClean="0">
                <a:latin typeface="맑은 고딕" panose="020B0503020000020004" pitchFamily="50" charset="-127"/>
                <a:ea typeface="+mn-ea"/>
              </a:rPr>
              <a:t> pigment </a:t>
            </a:r>
            <a:r>
              <a:rPr lang="ko-KR" altLang="ko-KR" sz="1200" b="1" dirty="0" smtClean="0">
                <a:latin typeface="맑은 고딕" panose="020B0503020000020004" pitchFamily="50" charset="-127"/>
                <a:ea typeface="+mn-ea"/>
              </a:rPr>
              <a:t>?</a:t>
            </a:r>
            <a:endParaRPr lang="en-US" altLang="ko-KR" sz="1200" b="1" dirty="0" smtClean="0">
              <a:latin typeface="맑은 고딕" panose="020B0503020000020004" pitchFamily="50" charset="-127"/>
              <a:ea typeface="+mn-ea"/>
            </a:endParaRPr>
          </a:p>
          <a:p>
            <a:pPr fontAlgn="base" latinLnBrk="1"/>
            <a:endParaRPr lang="en-US" altLang="ko-KR" dirty="0" smtClean="0"/>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In elementary school, students learn that the primary colors of pigment are red, yellow, and blue. </a:t>
            </a:r>
            <a:r>
              <a:rPr lang="en-US" altLang="ko-KR" dirty="0" smtClean="0"/>
              <a:t>It does not deal with the relationship between light and color.</a:t>
            </a:r>
            <a:r>
              <a:rPr lang="en-US" altLang="ko-KR" sz="1200" kern="1200" dirty="0" smtClean="0">
                <a:solidFill>
                  <a:schemeClr val="tx1"/>
                </a:solidFill>
                <a:effectLst/>
                <a:latin typeface="+mn-lt"/>
                <a:ea typeface="+mn-ea"/>
                <a:cs typeface="+mn-cs"/>
              </a:rPr>
              <a:t> </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So a misconception occurs.</a:t>
            </a:r>
            <a:endParaRPr lang="en-US" altLang="ko-KR" sz="1200" kern="1200" dirty="0" smtClean="0">
              <a:solidFill>
                <a:schemeClr val="tx1"/>
              </a:solidFill>
              <a:effectLst/>
              <a:latin typeface="+mn-lt"/>
              <a:ea typeface="+mn-ea"/>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Misconceptions often arise because there is no understanding of the relationship between light and color. </a:t>
            </a:r>
            <a:endParaRPr lang="en-US" altLang="ko-KR" sz="1200" kern="1200" dirty="0" smtClean="0">
              <a:solidFill>
                <a:schemeClr val="tx1"/>
              </a:solidFill>
              <a:effectLst/>
              <a:latin typeface="+mn-lt"/>
              <a:ea typeface="+mn-ea"/>
              <a:cs typeface="+mn-cs"/>
            </a:endParaRP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Even science teachers often understand color and light separately. </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a:t>
            </a:fld>
            <a:endParaRPr lang="ko-KR" altLang="en-US"/>
          </a:p>
        </p:txBody>
      </p:sp>
    </p:spTree>
    <p:extLst>
      <p:ext uri="{BB962C8B-B14F-4D97-AF65-F5344CB8AC3E}">
        <p14:creationId xmlns:p14="http://schemas.microsoft.com/office/powerpoint/2010/main" val="3051989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2.</a:t>
            </a:r>
          </a:p>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3.</a:t>
            </a:r>
            <a:br>
              <a:rPr lang="en-US" altLang="ko-KR" dirty="0" smtClean="0"/>
            </a:br>
            <a:r>
              <a:rPr lang="en-US" altLang="ko-KR" sz="1200" b="0" i="0" kern="1200" dirty="0" smtClean="0">
                <a:solidFill>
                  <a:schemeClr val="tx1"/>
                </a:solidFill>
                <a:effectLst/>
                <a:latin typeface="+mn-lt"/>
                <a:ea typeface="+mn-ea"/>
                <a:cs typeface="+mn-cs"/>
              </a:rPr>
              <a:t>All light is white, that is, there is no color. To express color, one must be missing.</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45</a:t>
            </a:fld>
            <a:endParaRPr lang="ko-KR" altLang="en-US"/>
          </a:p>
        </p:txBody>
      </p:sp>
    </p:spTree>
    <p:extLst>
      <p:ext uri="{BB962C8B-B14F-4D97-AF65-F5344CB8AC3E}">
        <p14:creationId xmlns:p14="http://schemas.microsoft.com/office/powerpoint/2010/main" val="753762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It is difficult to explain the synthesis of colors if you describe the color with reflection. </a:t>
            </a:r>
          </a:p>
          <a:p>
            <a:pPr fontAlgn="base" latinLnBrk="1"/>
            <a:r>
              <a:rPr lang="en-US" altLang="ko-KR" dirty="0" smtClean="0"/>
              <a:t>However, it is very easy to explain color by absorption.</a:t>
            </a:r>
          </a:p>
          <a:p>
            <a:pPr fontAlgn="base" latinLnBrk="1"/>
            <a:r>
              <a:rPr lang="en-US" altLang="ko-KR" sz="1200" b="0" i="0" kern="1200" dirty="0" smtClean="0">
                <a:solidFill>
                  <a:schemeClr val="tx1"/>
                </a:solidFill>
                <a:effectLst/>
                <a:latin typeface="+mn-lt"/>
                <a:ea typeface="+mn-ea"/>
                <a:cs typeface="+mn-cs"/>
              </a:rPr>
              <a:t>In the case of (M + Y), it is difficult (R + B) + (R + G) </a:t>
            </a:r>
          </a:p>
          <a:p>
            <a:pPr fontAlgn="base" latinLnBrk="1"/>
            <a:r>
              <a:rPr lang="en-US" altLang="ko-KR" sz="1200" b="0" i="0" kern="1200" dirty="0" smtClean="0">
                <a:solidFill>
                  <a:schemeClr val="tx1"/>
                </a:solidFill>
                <a:effectLst/>
                <a:latin typeface="+mn-lt"/>
                <a:ea typeface="+mn-ea"/>
                <a:cs typeface="+mn-cs"/>
              </a:rPr>
              <a:t>                 However, it is easy to explain that (W-G) + (W-B).</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46</a:t>
            </a:fld>
            <a:endParaRPr lang="ko-KR" altLang="en-US"/>
          </a:p>
        </p:txBody>
      </p:sp>
    </p:spTree>
    <p:extLst>
      <p:ext uri="{BB962C8B-B14F-4D97-AF65-F5344CB8AC3E}">
        <p14:creationId xmlns:p14="http://schemas.microsoft.com/office/powerpoint/2010/main" val="1576394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Mixing light makes it brighter : Additive mixture,</a:t>
            </a:r>
          </a:p>
          <a:p>
            <a:pPr fontAlgn="base" latinLnBrk="1"/>
            <a:r>
              <a:rPr lang="en-US" altLang="ko-KR" dirty="0" smtClean="0"/>
              <a:t>Mixing pigment makes it darker : subtractive mixture</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47</a:t>
            </a:fld>
            <a:endParaRPr lang="ko-KR" altLang="en-US"/>
          </a:p>
        </p:txBody>
      </p:sp>
    </p:spTree>
    <p:extLst>
      <p:ext uri="{BB962C8B-B14F-4D97-AF65-F5344CB8AC3E}">
        <p14:creationId xmlns:p14="http://schemas.microsoft.com/office/powerpoint/2010/main" val="280834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r>
              <a:rPr lang="en-US" altLang="ko-KR" dirty="0" smtClean="0"/>
              <a:t>We have two method.</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48</a:t>
            </a:fld>
            <a:endParaRPr lang="ko-KR" altLang="en-US"/>
          </a:p>
        </p:txBody>
      </p:sp>
    </p:spTree>
    <p:extLst>
      <p:ext uri="{BB962C8B-B14F-4D97-AF65-F5344CB8AC3E}">
        <p14:creationId xmlns:p14="http://schemas.microsoft.com/office/powerpoint/2010/main" val="261518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49</a:t>
            </a:fld>
            <a:endParaRPr lang="ko-KR" altLang="en-US"/>
          </a:p>
        </p:txBody>
      </p:sp>
    </p:spTree>
    <p:extLst>
      <p:ext uri="{BB962C8B-B14F-4D97-AF65-F5344CB8AC3E}">
        <p14:creationId xmlns:p14="http://schemas.microsoft.com/office/powerpoint/2010/main" val="3777174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50</a:t>
            </a:fld>
            <a:endParaRPr lang="ko-KR" altLang="en-US"/>
          </a:p>
        </p:txBody>
      </p:sp>
    </p:spTree>
    <p:extLst>
      <p:ext uri="{BB962C8B-B14F-4D97-AF65-F5344CB8AC3E}">
        <p14:creationId xmlns:p14="http://schemas.microsoft.com/office/powerpoint/2010/main" val="379214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indent="0">
              <a:buFont typeface="Arial" panose="020B0604020202020204" pitchFamily="34" charset="0"/>
              <a:buNone/>
              <a:defRPr/>
            </a:pPr>
            <a:r>
              <a:rPr lang="en-US" altLang="ko-KR" sz="1200" kern="1200" dirty="0" smtClean="0">
                <a:solidFill>
                  <a:schemeClr val="tx1"/>
                </a:solidFill>
                <a:effectLst/>
                <a:latin typeface="+mn-lt"/>
                <a:ea typeface="+mn-ea"/>
                <a:cs typeface="+mn-cs"/>
              </a:rPr>
              <a:t>This contents is for middle school students. </a:t>
            </a:r>
            <a:r>
              <a:rPr lang="en-US" altLang="ko-KR" dirty="0" smtClean="0"/>
              <a:t>Depending on the level of the student, you can add or subtract.</a:t>
            </a:r>
            <a:endParaRPr lang="en-US" altLang="ko-KR" sz="1200" kern="1200" dirty="0" smtClean="0">
              <a:solidFill>
                <a:schemeClr val="tx1"/>
              </a:solidFill>
              <a:effectLst/>
              <a:latin typeface="+mn-lt"/>
              <a:ea typeface="+mn-ea"/>
              <a:cs typeface="+mn-cs"/>
            </a:endParaRPr>
          </a:p>
          <a:p>
            <a:pPr fontAlgn="base" latinLnBrk="1"/>
            <a:r>
              <a:rPr lang="en-US" altLang="ko-KR" sz="1200" kern="1200" dirty="0" smtClean="0">
                <a:solidFill>
                  <a:schemeClr val="tx1"/>
                </a:solidFill>
                <a:effectLst/>
                <a:latin typeface="+mn-lt"/>
                <a:ea typeface="+mn-ea"/>
                <a:cs typeface="+mn-cs"/>
              </a:rPr>
              <a:t>1. Who is the owner of the colors? : This is the basic process to understand the relationship between light and color.</a:t>
            </a:r>
          </a:p>
          <a:p>
            <a:pPr fontAlgn="base" latinLnBrk="1"/>
            <a:r>
              <a:rPr lang="en-US" altLang="ko-KR" sz="1200" kern="1200" dirty="0" smtClean="0">
                <a:solidFill>
                  <a:schemeClr val="tx1"/>
                </a:solidFill>
                <a:effectLst/>
                <a:latin typeface="+mn-lt"/>
                <a:ea typeface="+mn-ea"/>
                <a:cs typeface="+mn-cs"/>
              </a:rPr>
              <a:t>2. Understanding the primary colors of light:</a:t>
            </a:r>
          </a:p>
          <a:p>
            <a:pPr fontAlgn="base" latinLnBrk="1"/>
            <a:r>
              <a:rPr lang="en-US" altLang="ko-KR" sz="1200" kern="1200" dirty="0" smtClean="0">
                <a:solidFill>
                  <a:schemeClr val="tx1"/>
                </a:solidFill>
                <a:effectLst/>
                <a:latin typeface="+mn-lt"/>
                <a:ea typeface="+mn-ea"/>
                <a:cs typeface="+mn-cs"/>
              </a:rPr>
              <a:t>   We deal with the primary colors of light.</a:t>
            </a:r>
          </a:p>
          <a:p>
            <a:pPr fontAlgn="base" latinLnBrk="1"/>
            <a:r>
              <a:rPr lang="en-US" altLang="ko-KR" sz="1200" kern="1200" dirty="0" smtClean="0">
                <a:solidFill>
                  <a:schemeClr val="tx1"/>
                </a:solidFill>
                <a:effectLst/>
                <a:latin typeface="+mn-lt"/>
                <a:ea typeface="+mn-ea"/>
                <a:cs typeface="+mn-cs"/>
              </a:rPr>
              <a:t>   We use some material- spectroscope, light source(projector, monitor, or mobile phone).</a:t>
            </a:r>
          </a:p>
          <a:p>
            <a:pPr fontAlgn="base" latinLnBrk="1"/>
            <a:r>
              <a:rPr lang="en-US" altLang="ko-KR" sz="1200" kern="1200" dirty="0" smtClean="0">
                <a:solidFill>
                  <a:schemeClr val="tx1"/>
                </a:solidFill>
                <a:effectLst/>
                <a:latin typeface="+mn-lt"/>
                <a:ea typeface="+mn-ea"/>
                <a:cs typeface="+mn-cs"/>
              </a:rPr>
              <a:t>   The added activities can be done according to the situation. </a:t>
            </a:r>
          </a:p>
          <a:p>
            <a:pPr fontAlgn="base" latinLnBrk="1"/>
            <a:r>
              <a:rPr lang="en-US" altLang="ko-KR" sz="1200" kern="1200" baseline="0" dirty="0" smtClean="0">
                <a:solidFill>
                  <a:schemeClr val="tx1"/>
                </a:solidFill>
                <a:effectLst/>
                <a:latin typeface="+mn-lt"/>
                <a:ea typeface="+mn-ea"/>
                <a:cs typeface="+mn-cs"/>
              </a:rPr>
              <a:t>   Today, we deal with “Basic”.</a:t>
            </a:r>
            <a:endParaRPr lang="en-US" altLang="ko-KR" sz="1200" kern="1200" dirty="0" smtClean="0">
              <a:solidFill>
                <a:schemeClr val="tx1"/>
              </a:solidFill>
              <a:effectLst/>
              <a:latin typeface="+mn-lt"/>
              <a:ea typeface="+mn-ea"/>
              <a:cs typeface="+mn-cs"/>
            </a:endParaRPr>
          </a:p>
          <a:p>
            <a:pPr fontAlgn="base" latinLnBrk="1"/>
            <a:r>
              <a:rPr lang="en-US" altLang="ko-KR" sz="1200" kern="1200" dirty="0" smtClean="0">
                <a:solidFill>
                  <a:schemeClr val="tx1"/>
                </a:solidFill>
                <a:effectLst/>
                <a:latin typeface="+mn-lt"/>
                <a:ea typeface="+mn-ea"/>
                <a:cs typeface="+mn-cs"/>
              </a:rPr>
              <a:t>3. Color Mixing: </a:t>
            </a:r>
          </a:p>
          <a:p>
            <a:pPr fontAlgn="base" latinLnBrk="1"/>
            <a:r>
              <a:rPr lang="en-US" altLang="ko-KR" sz="1200" kern="1200" dirty="0" smtClean="0">
                <a:solidFill>
                  <a:schemeClr val="tx1"/>
                </a:solidFill>
                <a:effectLst/>
                <a:latin typeface="+mn-lt"/>
                <a:ea typeface="+mn-ea"/>
                <a:cs typeface="+mn-cs"/>
              </a:rPr>
              <a:t>   We deal with The principle of color mixing</a:t>
            </a:r>
          </a:p>
          <a:p>
            <a:pPr fontAlgn="base" latinLnBrk="1"/>
            <a:r>
              <a:rPr lang="en-US" altLang="ko-KR" sz="1200" kern="1200" dirty="0" smtClean="0">
                <a:solidFill>
                  <a:schemeClr val="tx1"/>
                </a:solidFill>
                <a:effectLst/>
                <a:latin typeface="+mn-lt"/>
                <a:ea typeface="+mn-ea"/>
                <a:cs typeface="+mn-cs"/>
              </a:rPr>
              <a:t>         and the relationship between primary colors of pigment and primary colors of light.</a:t>
            </a:r>
          </a:p>
          <a:p>
            <a:pPr fontAlgn="base" latinLnBrk="1"/>
            <a:r>
              <a:rPr lang="en-US" altLang="ko-KR" sz="1200" kern="1200" dirty="0" smtClean="0">
                <a:solidFill>
                  <a:schemeClr val="tx1"/>
                </a:solidFill>
                <a:effectLst/>
                <a:latin typeface="+mn-lt"/>
                <a:ea typeface="+mn-ea"/>
                <a:cs typeface="+mn-cs"/>
              </a:rPr>
              <a:t>4. Principle of Color Printing:</a:t>
            </a:r>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5</a:t>
            </a:fld>
            <a:endParaRPr lang="ko-KR" altLang="en-US"/>
          </a:p>
        </p:txBody>
      </p:sp>
    </p:spTree>
    <p:extLst>
      <p:ext uri="{BB962C8B-B14F-4D97-AF65-F5344CB8AC3E}">
        <p14:creationId xmlns:p14="http://schemas.microsoft.com/office/powerpoint/2010/main" val="3279264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Please connect the site with your mobile phone.</a:t>
            </a:r>
            <a:endParaRPr lang="ko-KR" altLang="en-US" dirty="0" smtClean="0"/>
          </a:p>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6</a:t>
            </a:fld>
            <a:endParaRPr lang="ko-KR" altLang="en-US"/>
          </a:p>
        </p:txBody>
      </p:sp>
    </p:spTree>
    <p:extLst>
      <p:ext uri="{BB962C8B-B14F-4D97-AF65-F5344CB8AC3E}">
        <p14:creationId xmlns:p14="http://schemas.microsoft.com/office/powerpoint/2010/main" val="367935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base" latinLnBrk="1" hangingPunct="1">
              <a:lnSpc>
                <a:spcPct val="100000"/>
              </a:lnSpc>
              <a:spcBef>
                <a:spcPts val="0"/>
              </a:spcBef>
              <a:spcAft>
                <a:spcPts val="0"/>
              </a:spcAft>
              <a:buClrTx/>
              <a:buSzTx/>
              <a:buFontTx/>
              <a:buNone/>
              <a:tabLst/>
              <a:defRPr/>
            </a:pPr>
            <a:r>
              <a:rPr lang="en-US" altLang="ko-KR" dirty="0" smtClean="0"/>
              <a:t>Without light there is no color. The color depends on the light.</a:t>
            </a:r>
            <a:endParaRPr lang="ko-KR" altLang="en-US" dirty="0" smtClean="0"/>
          </a:p>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8</a:t>
            </a:fld>
            <a:endParaRPr lang="ko-KR" altLang="en-US"/>
          </a:p>
        </p:txBody>
      </p:sp>
    </p:spTree>
    <p:extLst>
      <p:ext uri="{BB962C8B-B14F-4D97-AF65-F5344CB8AC3E}">
        <p14:creationId xmlns:p14="http://schemas.microsoft.com/office/powerpoint/2010/main" val="4093349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9</a:t>
            </a:fld>
            <a:endParaRPr lang="ko-KR" altLang="en-US"/>
          </a:p>
        </p:txBody>
      </p:sp>
    </p:spTree>
    <p:extLst>
      <p:ext uri="{BB962C8B-B14F-4D97-AF65-F5344CB8AC3E}">
        <p14:creationId xmlns:p14="http://schemas.microsoft.com/office/powerpoint/2010/main" val="3585530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10</a:t>
            </a:fld>
            <a:endParaRPr lang="ko-KR" altLang="en-US"/>
          </a:p>
        </p:txBody>
      </p:sp>
    </p:spTree>
    <p:extLst>
      <p:ext uri="{BB962C8B-B14F-4D97-AF65-F5344CB8AC3E}">
        <p14:creationId xmlns:p14="http://schemas.microsoft.com/office/powerpoint/2010/main" val="172924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fontAlgn="base" latinLnBrk="1"/>
            <a:endParaRPr lang="ko-KR" altLang="en-US" dirty="0"/>
          </a:p>
        </p:txBody>
      </p:sp>
      <p:sp>
        <p:nvSpPr>
          <p:cNvPr id="4" name="슬라이드 번호 개체 틀 3"/>
          <p:cNvSpPr>
            <a:spLocks noGrp="1"/>
          </p:cNvSpPr>
          <p:nvPr>
            <p:ph type="sldNum" sz="quarter" idx="10"/>
          </p:nvPr>
        </p:nvSpPr>
        <p:spPr/>
        <p:txBody>
          <a:bodyPr/>
          <a:lstStyle/>
          <a:p>
            <a:fld id="{94496984-C8DC-4582-8BB3-BF13D526D2B2}" type="slidenum">
              <a:rPr lang="ko-KR" altLang="en-US" smtClean="0"/>
              <a:t>11</a:t>
            </a:fld>
            <a:endParaRPr lang="ko-KR" altLang="en-US"/>
          </a:p>
        </p:txBody>
      </p:sp>
    </p:spTree>
    <p:extLst>
      <p:ext uri="{BB962C8B-B14F-4D97-AF65-F5344CB8AC3E}">
        <p14:creationId xmlns:p14="http://schemas.microsoft.com/office/powerpoint/2010/main" val="1779661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smtClean="0"/>
              <a:t>마스터 제목 스타일 편집</a:t>
            </a:r>
            <a:endParaRPr lang="ko-KR" alt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171118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2748809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71607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제목 및 내용 4개">
    <p:spTree>
      <p:nvGrpSpPr>
        <p:cNvPr id="1" name=""/>
        <p:cNvGrpSpPr/>
        <p:nvPr/>
      </p:nvGrpSpPr>
      <p:grpSpPr>
        <a:xfrm>
          <a:off x="0" y="0"/>
          <a:ext cx="0" cy="0"/>
          <a:chOff x="0" y="0"/>
          <a:chExt cx="0" cy="0"/>
        </a:xfrm>
      </p:grpSpPr>
      <p:sp>
        <p:nvSpPr>
          <p:cNvPr id="2" name="제목 1"/>
          <p:cNvSpPr>
            <a:spLocks noGrp="1"/>
          </p:cNvSpPr>
          <p:nvPr>
            <p:ph type="title" sz="quarter"/>
          </p:nvPr>
        </p:nvSpPr>
        <p:spPr>
          <a:xfrm>
            <a:off x="2639485" y="333375"/>
            <a:ext cx="9120716" cy="609600"/>
          </a:xfrm>
        </p:spPr>
        <p:txBody>
          <a:bodyPr/>
          <a:lstStyle/>
          <a:p>
            <a:r>
              <a:rPr lang="ko-KR" altLang="en-US" smtClean="0"/>
              <a:t>마스터 제목 스타일 편집</a:t>
            </a:r>
            <a:endParaRPr lang="ko-KR" altLang="en-US"/>
          </a:p>
        </p:txBody>
      </p:sp>
      <p:sp>
        <p:nvSpPr>
          <p:cNvPr id="3" name="내용 개체 틀 2"/>
          <p:cNvSpPr>
            <a:spLocks noGrp="1"/>
          </p:cNvSpPr>
          <p:nvPr>
            <p:ph sz="quarter" idx="1"/>
          </p:nvPr>
        </p:nvSpPr>
        <p:spPr>
          <a:xfrm>
            <a:off x="609600" y="1371600"/>
            <a:ext cx="5384800" cy="24003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quarter" idx="2"/>
          </p:nvPr>
        </p:nvSpPr>
        <p:spPr>
          <a:xfrm>
            <a:off x="6197600" y="1371600"/>
            <a:ext cx="5384800" cy="24003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내용 개체 틀 4"/>
          <p:cNvSpPr>
            <a:spLocks noGrp="1"/>
          </p:cNvSpPr>
          <p:nvPr>
            <p:ph sz="quarter" idx="3"/>
          </p:nvPr>
        </p:nvSpPr>
        <p:spPr>
          <a:xfrm>
            <a:off x="609600" y="3924300"/>
            <a:ext cx="5384800" cy="24003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내용 개체 틀 5"/>
          <p:cNvSpPr>
            <a:spLocks noGrp="1"/>
          </p:cNvSpPr>
          <p:nvPr>
            <p:ph sz="quarter" idx="4"/>
          </p:nvPr>
        </p:nvSpPr>
        <p:spPr>
          <a:xfrm>
            <a:off x="6197600" y="3924300"/>
            <a:ext cx="5384800" cy="2400300"/>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25"/>
          <p:cNvSpPr>
            <a:spLocks noGrp="1" noChangeArrowheads="1"/>
          </p:cNvSpPr>
          <p:nvPr>
            <p:ph type="sldNum" sz="quarter" idx="10"/>
          </p:nvPr>
        </p:nvSpPr>
        <p:spPr>
          <a:ln/>
        </p:spPr>
        <p:txBody>
          <a:bodyPr/>
          <a:lstStyle>
            <a:lvl1pPr>
              <a:defRPr/>
            </a:lvl1pPr>
          </a:lstStyle>
          <a:p>
            <a:fld id="{785ECB5A-7464-4B0B-86A7-5A16DE935CA2}" type="slidenum">
              <a:rPr lang="ko-KR" altLang="en-US"/>
              <a:pPr/>
              <a:t>‹#›</a:t>
            </a:fld>
            <a:endParaRPr lang="en-US" altLang="ko-KR"/>
          </a:p>
        </p:txBody>
      </p:sp>
    </p:spTree>
    <p:extLst>
      <p:ext uri="{BB962C8B-B14F-4D97-AF65-F5344CB8AC3E}">
        <p14:creationId xmlns:p14="http://schemas.microsoft.com/office/powerpoint/2010/main" val="321867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1824031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51172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174637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3107063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251564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4009909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2141167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C6E7F01C-2E9D-411B-A55F-0C8831F054B6}" type="datetimeFigureOut">
              <a:rPr lang="ko-KR" altLang="en-US" smtClean="0"/>
              <a:t>2019-07-29</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389109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F01C-2E9D-411B-A55F-0C8831F054B6}" type="datetimeFigureOut">
              <a:rPr lang="ko-KR" altLang="en-US" smtClean="0"/>
              <a:t>2019-07-29</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90432-84EC-4853-B854-607622F6A729}" type="slidenum">
              <a:rPr lang="ko-KR" altLang="en-US" smtClean="0"/>
              <a:t>‹#›</a:t>
            </a:fld>
            <a:endParaRPr lang="ko-KR" altLang="en-US"/>
          </a:p>
        </p:txBody>
      </p:sp>
    </p:spTree>
    <p:extLst>
      <p:ext uri="{BB962C8B-B14F-4D97-AF65-F5344CB8AC3E}">
        <p14:creationId xmlns:p14="http://schemas.microsoft.com/office/powerpoint/2010/main" val="3983725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gif"/><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jp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1.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9.jpg"/><Relationship Id="rId11" Type="http://schemas.openxmlformats.org/officeDocument/2006/relationships/image" Target="../media/image33.png"/><Relationship Id="rId5" Type="http://schemas.openxmlformats.org/officeDocument/2006/relationships/image" Target="../media/image28.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7.jpg"/><Relationship Id="rId9" Type="http://schemas.openxmlformats.org/officeDocument/2006/relationships/image" Target="../media/image31.png"/><Relationship Id="rId1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hyperlink" Target="https://javalab.org/en/color_panel_en/" TargetMode="Externa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gif"/><Relationship Id="rId7"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javalab.org/en/color_panel_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p:txBody>
          <a:bodyPr/>
          <a:lstStyle/>
          <a:p>
            <a:pPr>
              <a:defRPr/>
            </a:pPr>
            <a:r>
              <a:rPr lang="en-US" altLang="ko-KR" b="1" dirty="0"/>
              <a:t>Principle of color</a:t>
            </a:r>
          </a:p>
        </p:txBody>
      </p:sp>
      <p:sp>
        <p:nvSpPr>
          <p:cNvPr id="3" name="부제목 2"/>
          <p:cNvSpPr>
            <a:spLocks noGrp="1"/>
          </p:cNvSpPr>
          <p:nvPr>
            <p:ph type="subTitle" idx="1"/>
          </p:nvPr>
        </p:nvSpPr>
        <p:spPr>
          <a:xfrm>
            <a:off x="1524000" y="4363452"/>
            <a:ext cx="9144000" cy="894347"/>
          </a:xfrm>
        </p:spPr>
        <p:txBody>
          <a:bodyPr/>
          <a:lstStyle/>
          <a:p>
            <a:r>
              <a:rPr lang="en-US" altLang="ko-KR" b="1" dirty="0" smtClean="0"/>
              <a:t>Sunny Lee </a:t>
            </a:r>
            <a:r>
              <a:rPr lang="en-US" altLang="ko-KR" b="1" dirty="0" smtClean="0"/>
              <a:t>/ </a:t>
            </a:r>
            <a:r>
              <a:rPr lang="en-US" altLang="ko-KR" b="1" dirty="0" err="1" smtClean="0"/>
              <a:t>Mtafya</a:t>
            </a:r>
            <a:r>
              <a:rPr lang="en-US" altLang="ko-KR" b="1" dirty="0"/>
              <a:t> </a:t>
            </a:r>
            <a:r>
              <a:rPr lang="en-US" altLang="ko-KR" b="1" dirty="0" smtClean="0"/>
              <a:t>&amp; Jackson</a:t>
            </a:r>
            <a:r>
              <a:rPr lang="en-US" altLang="ko-KR" b="1" dirty="0" smtClean="0"/>
              <a:t> </a:t>
            </a:r>
            <a:endParaRPr lang="ko-KR" altLang="en-US" sz="2000" b="1" dirty="0"/>
          </a:p>
        </p:txBody>
      </p:sp>
    </p:spTree>
    <p:extLst>
      <p:ext uri="{BB962C8B-B14F-4D97-AF65-F5344CB8AC3E}">
        <p14:creationId xmlns:p14="http://schemas.microsoft.com/office/powerpoint/2010/main" val="72882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rotWithShape="1">
          <a:blip r:embed="rId3">
            <a:extLst>
              <a:ext uri="{28A0092B-C50C-407E-A947-70E740481C1C}">
                <a14:useLocalDpi xmlns:a14="http://schemas.microsoft.com/office/drawing/2010/main" val="0"/>
              </a:ext>
            </a:extLst>
          </a:blip>
          <a:srcRect l="7645" t="7722" r="46007" b="59567"/>
          <a:stretch/>
        </p:blipFill>
        <p:spPr>
          <a:xfrm>
            <a:off x="3155621" y="2544647"/>
            <a:ext cx="5086350" cy="2019300"/>
          </a:xfrm>
          <a:prstGeom prst="rect">
            <a:avLst/>
          </a:prstGeom>
        </p:spPr>
      </p:pic>
      <p:sp>
        <p:nvSpPr>
          <p:cNvPr id="2" name="제목 1"/>
          <p:cNvSpPr>
            <a:spLocks noGrp="1"/>
          </p:cNvSpPr>
          <p:nvPr>
            <p:ph type="title"/>
          </p:nvPr>
        </p:nvSpPr>
        <p:spPr>
          <a:xfrm>
            <a:off x="0" y="365125"/>
            <a:ext cx="12192000" cy="1325563"/>
          </a:xfrm>
        </p:spPr>
        <p:txBody>
          <a:bodyPr>
            <a:normAutofit/>
          </a:bodyPr>
          <a:lstStyle/>
          <a:p>
            <a:r>
              <a:rPr lang="en-US" altLang="ko-KR" sz="3600" b="1" spc="-300" dirty="0" smtClean="0">
                <a:solidFill>
                  <a:srgbClr val="D90909"/>
                </a:solidFill>
                <a:latin typeface="맑은 고딕" panose="020B0503020000020004" pitchFamily="50" charset="-127"/>
              </a:rPr>
              <a:t>Activity 2</a:t>
            </a:r>
            <a:r>
              <a:rPr lang="en-US" altLang="ko-KR" sz="3600" b="1" spc="-300" dirty="0">
                <a:solidFill>
                  <a:srgbClr val="D90909"/>
                </a:solidFill>
                <a:latin typeface="맑은 고딕" panose="020B0503020000020004" pitchFamily="50" charset="-127"/>
              </a:rPr>
              <a:t>. </a:t>
            </a:r>
            <a:r>
              <a:rPr lang="en-US" altLang="ko-KR" sz="3600" b="1" spc="-300" dirty="0" smtClean="0">
                <a:solidFill>
                  <a:srgbClr val="D90909"/>
                </a:solidFill>
                <a:latin typeface="맑은 고딕" panose="020B0503020000020004" pitchFamily="50" charset="-127"/>
              </a:rPr>
              <a:t>How </a:t>
            </a:r>
            <a:r>
              <a:rPr lang="en-US" altLang="ko-KR" sz="3600" b="1" spc="-300" dirty="0">
                <a:solidFill>
                  <a:srgbClr val="D90909"/>
                </a:solidFill>
                <a:latin typeface="맑은 고딕" panose="020B0503020000020004" pitchFamily="50" charset="-127"/>
              </a:rPr>
              <a:t>many lights are needed to express all the colors</a:t>
            </a:r>
            <a:r>
              <a:rPr lang="en-US" altLang="ko-KR" sz="3600" b="1" spc="-300" dirty="0" smtClean="0">
                <a:solidFill>
                  <a:srgbClr val="D90909"/>
                </a:solidFill>
                <a:latin typeface="맑은 고딕" panose="020B0503020000020004" pitchFamily="50" charset="-127"/>
              </a:rPr>
              <a:t>?</a:t>
            </a:r>
            <a:endParaRPr lang="ko-KR" altLang="en-US" sz="3600" spc="-300" dirty="0"/>
          </a:p>
        </p:txBody>
      </p:sp>
      <p:sp>
        <p:nvSpPr>
          <p:cNvPr id="3" name="내용 개체 틀 2"/>
          <p:cNvSpPr>
            <a:spLocks noGrp="1"/>
          </p:cNvSpPr>
          <p:nvPr>
            <p:ph idx="1"/>
          </p:nvPr>
        </p:nvSpPr>
        <p:spPr>
          <a:xfrm>
            <a:off x="416378" y="1524048"/>
            <a:ext cx="11359243" cy="578529"/>
          </a:xfrm>
        </p:spPr>
        <p:txBody>
          <a:bodyPr>
            <a:noAutofit/>
          </a:bodyPr>
          <a:lstStyle/>
          <a:p>
            <a:pPr marL="514350" indent="-514350" fontAlgn="base">
              <a:lnSpc>
                <a:spcPct val="150000"/>
              </a:lnSpc>
              <a:buFont typeface="+mj-lt"/>
              <a:buAutoNum type="arabicPeriod"/>
            </a:pPr>
            <a:r>
              <a:rPr lang="en-US" altLang="ko-KR" b="1" dirty="0" smtClean="0">
                <a:latin typeface="맑은 고딕" panose="020B0503020000020004" pitchFamily="50" charset="-127"/>
              </a:rPr>
              <a:t>Look </a:t>
            </a:r>
            <a:r>
              <a:rPr lang="en-US" altLang="ko-KR" b="1" dirty="0">
                <a:latin typeface="맑은 고딕" panose="020B0503020000020004" pitchFamily="50" charset="-127"/>
              </a:rPr>
              <a:t>at the sun with a </a:t>
            </a:r>
            <a:r>
              <a:rPr lang="en-US" altLang="ko-KR" b="1" dirty="0" smtClean="0">
                <a:latin typeface="맑은 고딕" panose="020B0503020000020004" pitchFamily="50" charset="-127"/>
              </a:rPr>
              <a:t>spectroscope.</a:t>
            </a: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12" name="_x444651232" descr="DRW00000ea4398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1357" y="1502215"/>
            <a:ext cx="1287306" cy="3088919"/>
          </a:xfrm>
          <a:prstGeom prst="rect">
            <a:avLst/>
          </a:prstGeom>
          <a:noFill/>
          <a:extLst>
            <a:ext uri="{909E8E84-426E-40DD-AFC4-6F175D3DCCD1}">
              <a14:hiddenFill xmlns:a14="http://schemas.microsoft.com/office/drawing/2010/main">
                <a:solidFill>
                  <a:srgbClr val="FFFFFF"/>
                </a:solidFill>
              </a14:hiddenFill>
            </a:ext>
          </a:extLst>
        </p:spPr>
      </p:pic>
      <p:sp>
        <p:nvSpPr>
          <p:cNvPr id="13" name="내용 개체 틀 2"/>
          <p:cNvSpPr txBox="1">
            <a:spLocks/>
          </p:cNvSpPr>
          <p:nvPr/>
        </p:nvSpPr>
        <p:spPr>
          <a:xfrm>
            <a:off x="906235" y="2132758"/>
            <a:ext cx="11359243" cy="578529"/>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altLang="ko-KR" b="1" dirty="0" smtClean="0">
                <a:latin typeface="맑은 고딕" panose="020B0503020000020004" pitchFamily="50" charset="-127"/>
              </a:rPr>
              <a:t>Making spectroscope</a:t>
            </a:r>
            <a:endParaRPr lang="en-US" altLang="ko-KR" b="1" dirty="0">
              <a:latin typeface="맑은 고딕" panose="020B0503020000020004" pitchFamily="50" charset="-127"/>
            </a:endParaRPr>
          </a:p>
        </p:txBody>
      </p:sp>
      <p:pic>
        <p:nvPicPr>
          <p:cNvPr id="14" name="Picture 10" descr="DSC00320"/>
          <p:cNvPicPr>
            <a:picLocks noChangeAspect="1" noChangeArrowheads="1"/>
          </p:cNvPicPr>
          <p:nvPr/>
        </p:nvPicPr>
        <p:blipFill rotWithShape="1">
          <a:blip r:embed="rId5">
            <a:extLst>
              <a:ext uri="{28A0092B-C50C-407E-A947-70E740481C1C}">
                <a14:useLocalDpi xmlns:a14="http://schemas.microsoft.com/office/drawing/2010/main" val="0"/>
              </a:ext>
            </a:extLst>
          </a:blip>
          <a:srcRect l="6463" t="13442" r="23894" b="13542"/>
          <a:stretch/>
        </p:blipFill>
        <p:spPr>
          <a:xfrm>
            <a:off x="10099956" y="5134690"/>
            <a:ext cx="2228850" cy="1752600"/>
          </a:xfrm>
          <a:prstGeom prst="rect">
            <a:avLst/>
          </a:prstGeom>
          <a:noFill/>
        </p:spPr>
      </p:pic>
      <p:pic>
        <p:nvPicPr>
          <p:cNvPr id="18" name="Picture 14" descr="400930S5020357"/>
          <p:cNvPicPr>
            <a:picLocks noChangeAspect="1" noChangeArrowheads="1"/>
          </p:cNvPicPr>
          <p:nvPr/>
        </p:nvPicPr>
        <p:blipFill rotWithShape="1">
          <a:blip r:embed="rId6">
            <a:extLst>
              <a:ext uri="{28A0092B-C50C-407E-A947-70E740481C1C}">
                <a14:useLocalDpi xmlns:a14="http://schemas.microsoft.com/office/drawing/2010/main" val="0"/>
              </a:ext>
            </a:extLst>
          </a:blip>
          <a:srcRect l="23149" t="2115" r="1186" b="25669"/>
          <a:stretch/>
        </p:blipFill>
        <p:spPr>
          <a:xfrm>
            <a:off x="7669981" y="5165170"/>
            <a:ext cx="2429975" cy="1733381"/>
          </a:xfrm>
          <a:prstGeom prst="rect">
            <a:avLst/>
          </a:prstGeom>
          <a:noFill/>
        </p:spPr>
      </p:pic>
      <p:pic>
        <p:nvPicPr>
          <p:cNvPr id="19" name="Picture 15" descr="400930S5020358"/>
          <p:cNvPicPr>
            <a:picLocks noChangeAspect="1" noChangeArrowheads="1"/>
          </p:cNvPicPr>
          <p:nvPr/>
        </p:nvPicPr>
        <p:blipFill rotWithShape="1">
          <a:blip r:embed="rId7">
            <a:extLst>
              <a:ext uri="{28A0092B-C50C-407E-A947-70E740481C1C}">
                <a14:useLocalDpi xmlns:a14="http://schemas.microsoft.com/office/drawing/2010/main" val="0"/>
              </a:ext>
            </a:extLst>
          </a:blip>
          <a:srcRect t="1026" b="4638"/>
          <a:stretch/>
        </p:blipFill>
        <p:spPr>
          <a:xfrm>
            <a:off x="5185089" y="5134690"/>
            <a:ext cx="2484892" cy="1752005"/>
          </a:xfrm>
          <a:prstGeom prst="rect">
            <a:avLst/>
          </a:prstGeom>
          <a:noFill/>
        </p:spPr>
      </p:pic>
      <p:pic>
        <p:nvPicPr>
          <p:cNvPr id="6" name="그림 5"/>
          <p:cNvPicPr>
            <a:picLocks noChangeAspect="1"/>
          </p:cNvPicPr>
          <p:nvPr/>
        </p:nvPicPr>
        <p:blipFill rotWithShape="1">
          <a:blip r:embed="rId8"/>
          <a:srcRect r="15041"/>
          <a:stretch/>
        </p:blipFill>
        <p:spPr>
          <a:xfrm>
            <a:off x="76200" y="5105400"/>
            <a:ext cx="2249148" cy="1698096"/>
          </a:xfrm>
          <a:prstGeom prst="rect">
            <a:avLst/>
          </a:prstGeom>
        </p:spPr>
      </p:pic>
      <p:pic>
        <p:nvPicPr>
          <p:cNvPr id="7" name="그림 6"/>
          <p:cNvPicPr>
            <a:picLocks noChangeAspect="1"/>
          </p:cNvPicPr>
          <p:nvPr/>
        </p:nvPicPr>
        <p:blipFill>
          <a:blip r:embed="rId9"/>
          <a:stretch>
            <a:fillRect/>
          </a:stretch>
        </p:blipFill>
        <p:spPr>
          <a:xfrm>
            <a:off x="2446538" y="5105399"/>
            <a:ext cx="2097647" cy="1698095"/>
          </a:xfrm>
          <a:prstGeom prst="rect">
            <a:avLst/>
          </a:prstGeom>
        </p:spPr>
      </p:pic>
      <p:sp>
        <p:nvSpPr>
          <p:cNvPr id="20" name="내용 개체 틀 2"/>
          <p:cNvSpPr txBox="1">
            <a:spLocks/>
          </p:cNvSpPr>
          <p:nvPr/>
        </p:nvSpPr>
        <p:spPr>
          <a:xfrm>
            <a:off x="0" y="4496688"/>
            <a:ext cx="11586879" cy="536515"/>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altLang="ko-KR" b="1" dirty="0" smtClean="0">
                <a:latin typeface="맑은 고딕" panose="020B0503020000020004" pitchFamily="50" charset="-127"/>
              </a:rPr>
              <a:t>&lt;</a:t>
            </a:r>
            <a:r>
              <a:rPr lang="en-US" altLang="ko-KR" b="1" spc="-150" dirty="0" smtClean="0">
                <a:latin typeface="맑은 고딕" panose="020B0503020000020004" pitchFamily="50" charset="-127"/>
              </a:rPr>
              <a:t>Making a</a:t>
            </a:r>
            <a:r>
              <a:rPr lang="ko-KR" altLang="ko-KR" b="1" spc="-150" dirty="0" smtClean="0">
                <a:latin typeface="맑은 고딕" panose="020B0503020000020004" pitchFamily="50" charset="-127"/>
              </a:rPr>
              <a:t> </a:t>
            </a:r>
            <a:r>
              <a:rPr lang="ko-KR" altLang="ko-KR" b="1" spc="-150" dirty="0">
                <a:latin typeface="맑은 고딕" panose="020B0503020000020004" pitchFamily="50" charset="-127"/>
              </a:rPr>
              <a:t>narrow gap of </a:t>
            </a:r>
            <a:r>
              <a:rPr lang="ko-KR" altLang="ko-KR" b="1" spc="-150" dirty="0" smtClean="0">
                <a:latin typeface="맑은 고딕" panose="020B0503020000020004" pitchFamily="50" charset="-127"/>
              </a:rPr>
              <a:t>light</a:t>
            </a:r>
            <a:r>
              <a:rPr lang="en-US" altLang="ko-KR" b="1" dirty="0" smtClean="0">
                <a:latin typeface="맑은 고딕" panose="020B0503020000020004" pitchFamily="50" charset="-127"/>
              </a:rPr>
              <a:t>&gt;</a:t>
            </a:r>
            <a:r>
              <a:rPr lang="ko-KR" altLang="ko-KR" b="1" dirty="0" smtClean="0">
                <a:latin typeface="맑은 고딕" panose="020B0503020000020004" pitchFamily="50" charset="-127"/>
              </a:rPr>
              <a:t> </a:t>
            </a:r>
            <a:r>
              <a:rPr lang="en-US" altLang="ko-KR" b="1" dirty="0" smtClean="0">
                <a:latin typeface="맑은 고딕" panose="020B0503020000020004" pitchFamily="50" charset="-127"/>
              </a:rPr>
              <a:t>            </a:t>
            </a:r>
            <a:r>
              <a:rPr lang="en-US" altLang="ko-KR" b="1" dirty="0">
                <a:latin typeface="맑은 고딕" panose="020B0503020000020004" pitchFamily="50" charset="-127"/>
              </a:rPr>
              <a:t>&lt;Making </a:t>
            </a:r>
            <a:r>
              <a:rPr lang="en-US" altLang="ko-KR" b="1" dirty="0" smtClean="0">
                <a:latin typeface="맑은 고딕" panose="020B0503020000020004" pitchFamily="50" charset="-127"/>
              </a:rPr>
              <a:t>multiple slit&gt;</a:t>
            </a:r>
            <a:endParaRPr lang="en-US" altLang="ko-KR" b="1" dirty="0">
              <a:latin typeface="맑은 고딕" panose="020B0503020000020004" pitchFamily="50" charset="-127"/>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568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365125"/>
            <a:ext cx="12192000" cy="1325563"/>
          </a:xfrm>
        </p:spPr>
        <p:txBody>
          <a:bodyPr>
            <a:normAutofit/>
          </a:bodyPr>
          <a:lstStyle/>
          <a:p>
            <a:r>
              <a:rPr lang="en-US" altLang="ko-KR" sz="3600" b="1" spc="-300" dirty="0" smtClean="0">
                <a:solidFill>
                  <a:srgbClr val="D90909"/>
                </a:solidFill>
                <a:latin typeface="맑은 고딕" panose="020B0503020000020004" pitchFamily="50" charset="-127"/>
              </a:rPr>
              <a:t>Activity 2</a:t>
            </a:r>
            <a:r>
              <a:rPr lang="en-US" altLang="ko-KR" sz="3600" b="1" spc="-300" dirty="0">
                <a:solidFill>
                  <a:srgbClr val="D90909"/>
                </a:solidFill>
                <a:latin typeface="맑은 고딕" panose="020B0503020000020004" pitchFamily="50" charset="-127"/>
              </a:rPr>
              <a:t>. </a:t>
            </a:r>
            <a:r>
              <a:rPr lang="en-US" altLang="ko-KR" sz="3600" b="1" spc="-300" dirty="0" smtClean="0">
                <a:solidFill>
                  <a:srgbClr val="D90909"/>
                </a:solidFill>
                <a:latin typeface="맑은 고딕" panose="020B0503020000020004" pitchFamily="50" charset="-127"/>
              </a:rPr>
              <a:t>How </a:t>
            </a:r>
            <a:r>
              <a:rPr lang="en-US" altLang="ko-KR" sz="3600" b="1" spc="-300" dirty="0">
                <a:solidFill>
                  <a:srgbClr val="D90909"/>
                </a:solidFill>
                <a:latin typeface="맑은 고딕" panose="020B0503020000020004" pitchFamily="50" charset="-127"/>
              </a:rPr>
              <a:t>many lights are needed to express all the colors</a:t>
            </a:r>
            <a:r>
              <a:rPr lang="en-US" altLang="ko-KR" sz="3600" b="1" spc="-300" dirty="0" smtClean="0">
                <a:solidFill>
                  <a:srgbClr val="D90909"/>
                </a:solidFill>
                <a:latin typeface="맑은 고딕" panose="020B0503020000020004" pitchFamily="50" charset="-127"/>
              </a:rPr>
              <a:t>?</a:t>
            </a:r>
            <a:endParaRPr lang="ko-KR" altLang="en-US" sz="3600" spc="-300" dirty="0"/>
          </a:p>
        </p:txBody>
      </p:sp>
      <p:sp>
        <p:nvSpPr>
          <p:cNvPr id="3" name="내용 개체 틀 2"/>
          <p:cNvSpPr>
            <a:spLocks noGrp="1"/>
          </p:cNvSpPr>
          <p:nvPr>
            <p:ph idx="1"/>
          </p:nvPr>
        </p:nvSpPr>
        <p:spPr>
          <a:xfrm>
            <a:off x="416378" y="1524048"/>
            <a:ext cx="11359243" cy="578529"/>
          </a:xfrm>
        </p:spPr>
        <p:txBody>
          <a:bodyPr>
            <a:noAutofit/>
          </a:bodyPr>
          <a:lstStyle/>
          <a:p>
            <a:pPr marL="514350" indent="-514350" fontAlgn="base">
              <a:lnSpc>
                <a:spcPct val="100000"/>
              </a:lnSpc>
              <a:buFont typeface="+mj-lt"/>
              <a:buAutoNum type="arabicPeriod"/>
            </a:pPr>
            <a:r>
              <a:rPr lang="en-US" altLang="ko-KR" b="1" dirty="0" smtClean="0">
                <a:latin typeface="맑은 고딕" panose="020B0503020000020004" pitchFamily="50" charset="-127"/>
              </a:rPr>
              <a:t>Look </a:t>
            </a:r>
            <a:r>
              <a:rPr lang="en-US" altLang="ko-KR" b="1" dirty="0">
                <a:latin typeface="맑은 고딕" panose="020B0503020000020004" pitchFamily="50" charset="-127"/>
              </a:rPr>
              <a:t>at the sun with a </a:t>
            </a:r>
            <a:r>
              <a:rPr lang="en-US" altLang="ko-KR" b="1" dirty="0" smtClean="0">
                <a:latin typeface="맑은 고딕" panose="020B0503020000020004" pitchFamily="50" charset="-127"/>
              </a:rPr>
              <a:t>spectroscope.</a:t>
            </a:r>
            <a:endParaRPr lang="en-US" altLang="ko-KR" b="1" dirty="0">
              <a:latin typeface="맑은 고딕" panose="020B0503020000020004" pitchFamily="50" charset="-127"/>
            </a:endParaRPr>
          </a:p>
          <a:p>
            <a:pPr marL="0" indent="0" fontAlgn="base">
              <a:lnSpc>
                <a:spcPct val="150000"/>
              </a:lnSpc>
              <a:buNone/>
            </a:pPr>
            <a:r>
              <a:rPr lang="en-US" altLang="ko-KR" b="1" dirty="0" smtClean="0">
                <a:latin typeface="맑은 고딕" panose="020B0503020000020004" pitchFamily="50" charset="-127"/>
              </a:rPr>
              <a:t>    Principle </a:t>
            </a:r>
            <a:r>
              <a:rPr lang="en-US" altLang="ko-KR" b="1" dirty="0">
                <a:latin typeface="맑은 고딕" panose="020B0503020000020004" pitchFamily="50" charset="-127"/>
              </a:rPr>
              <a:t>of a spectroscope:</a:t>
            </a: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12" name="_x444651232" descr="DRW00000ea43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7" y="1502215"/>
            <a:ext cx="1287306" cy="3088919"/>
          </a:xfrm>
          <a:prstGeom prst="rect">
            <a:avLst/>
          </a:prstGeom>
          <a:noFill/>
          <a:extLst>
            <a:ext uri="{909E8E84-426E-40DD-AFC4-6F175D3DCCD1}">
              <a14:hiddenFill xmlns:a14="http://schemas.microsoft.com/office/drawing/2010/main">
                <a:solidFill>
                  <a:srgbClr val="FFFFFF"/>
                </a:solidFill>
              </a14:hiddenFill>
            </a:ext>
          </a:extLst>
        </p:spPr>
      </p:pic>
      <p:sp>
        <p:nvSpPr>
          <p:cNvPr id="13" name="내용 개체 틀 2"/>
          <p:cNvSpPr txBox="1">
            <a:spLocks/>
          </p:cNvSpPr>
          <p:nvPr/>
        </p:nvSpPr>
        <p:spPr>
          <a:xfrm>
            <a:off x="5826642" y="2083981"/>
            <a:ext cx="6438836" cy="557224"/>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altLang="ko-KR" b="1" dirty="0" smtClean="0">
                <a:latin typeface="맑은 고딕" panose="020B0503020000020004" pitchFamily="50" charset="-127"/>
              </a:rPr>
              <a:t>refraction or diffraction</a:t>
            </a: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7" name="Text Box 4"/>
          <p:cNvSpPr txBox="1">
            <a:spLocks noChangeArrowheads="1"/>
          </p:cNvSpPr>
          <p:nvPr/>
        </p:nvSpPr>
        <p:spPr bwMode="auto">
          <a:xfrm>
            <a:off x="5645283" y="5992440"/>
            <a:ext cx="484607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a:spcBef>
                <a:spcPct val="50000"/>
              </a:spcBef>
            </a:pPr>
            <a:r>
              <a:rPr lang="en-US" altLang="ko-KR" sz="1800" b="0" dirty="0" smtClean="0">
                <a:solidFill>
                  <a:schemeClr val="tx1"/>
                </a:solidFill>
                <a:latin typeface="Times New Roman" panose="02020603050405020304" pitchFamily="18" charset="0"/>
              </a:rPr>
              <a:t>Single slit :    </a:t>
            </a:r>
            <a:r>
              <a:rPr lang="en-US" altLang="ko-KR" sz="1800" b="0" i="1" dirty="0" smtClean="0">
                <a:solidFill>
                  <a:schemeClr val="tx1"/>
                </a:solidFill>
                <a:latin typeface="Times New Roman" panose="02020603050405020304" pitchFamily="18" charset="0"/>
              </a:rPr>
              <a:t>a </a:t>
            </a:r>
            <a:r>
              <a:rPr lang="en-US" altLang="ko-KR" sz="1800" b="0" dirty="0">
                <a:solidFill>
                  <a:schemeClr val="tx1"/>
                </a:solidFill>
                <a:latin typeface="Times New Roman" panose="02020603050405020304" pitchFamily="18" charset="0"/>
              </a:rPr>
              <a:t>sin </a:t>
            </a:r>
            <a:r>
              <a:rPr lang="en-US" altLang="ko-KR" sz="1800" b="0" i="1" dirty="0">
                <a:solidFill>
                  <a:schemeClr val="tx1"/>
                </a:solidFill>
                <a:latin typeface="Times New Roman" panose="02020603050405020304" pitchFamily="18" charset="0"/>
              </a:rPr>
              <a:t>θ</a:t>
            </a:r>
            <a:r>
              <a:rPr lang="en-US" altLang="ko-KR" sz="1800" b="0" dirty="0">
                <a:solidFill>
                  <a:schemeClr val="tx1"/>
                </a:solidFill>
                <a:latin typeface="Times New Roman" panose="02020603050405020304" pitchFamily="18" charset="0"/>
              </a:rPr>
              <a:t> = </a:t>
            </a:r>
            <a:r>
              <a:rPr lang="en-US" altLang="ko-KR" sz="1800" b="0" dirty="0" err="1">
                <a:solidFill>
                  <a:schemeClr val="tx1"/>
                </a:solidFill>
                <a:latin typeface="Times New Roman" panose="02020603050405020304" pitchFamily="18" charset="0"/>
              </a:rPr>
              <a:t>m</a:t>
            </a:r>
            <a:r>
              <a:rPr lang="en-US" altLang="ko-KR" sz="1800" b="0" i="1" dirty="0" err="1">
                <a:solidFill>
                  <a:schemeClr val="tx1"/>
                </a:solidFill>
                <a:latin typeface="Times New Roman" panose="02020603050405020304" pitchFamily="18" charset="0"/>
              </a:rPr>
              <a:t>λ</a:t>
            </a:r>
            <a:r>
              <a:rPr lang="en-US" altLang="ko-KR" sz="1800" b="0" dirty="0">
                <a:solidFill>
                  <a:schemeClr val="tx1"/>
                </a:solidFill>
                <a:latin typeface="Times New Roman" panose="02020603050405020304" pitchFamily="18" charset="0"/>
              </a:rPr>
              <a:t>,  </a:t>
            </a:r>
            <a:r>
              <a:rPr lang="en-US" altLang="ko-KR" sz="1800" b="0" i="1" dirty="0" smtClean="0">
                <a:solidFill>
                  <a:schemeClr val="tx1"/>
                </a:solidFill>
                <a:latin typeface="Times New Roman" panose="02020603050405020304" pitchFamily="18" charset="0"/>
              </a:rPr>
              <a:t>a</a:t>
            </a:r>
            <a:r>
              <a:rPr lang="en-US" altLang="ko-KR" sz="1800" b="0" dirty="0" smtClean="0">
                <a:solidFill>
                  <a:schemeClr val="tx1"/>
                </a:solidFill>
                <a:latin typeface="Times New Roman" panose="02020603050405020304" pitchFamily="18" charset="0"/>
              </a:rPr>
              <a:t>= width of slit</a:t>
            </a:r>
            <a:endParaRPr lang="ko-KR" altLang="en-US" sz="1800" b="0" dirty="0">
              <a:solidFill>
                <a:schemeClr val="tx1"/>
              </a:solidFill>
              <a:latin typeface="Times New Roman" panose="02020603050405020304" pitchFamily="18" charset="0"/>
            </a:endParaRPr>
          </a:p>
          <a:p>
            <a:pPr>
              <a:spcBef>
                <a:spcPct val="50000"/>
              </a:spcBef>
            </a:pPr>
            <a:r>
              <a:rPr lang="en-US" altLang="ko-KR" sz="1800" b="0" dirty="0" smtClean="0">
                <a:solidFill>
                  <a:schemeClr val="tx1"/>
                </a:solidFill>
                <a:latin typeface="Times New Roman" panose="02020603050405020304" pitchFamily="18" charset="0"/>
              </a:rPr>
              <a:t>Multiple slit: </a:t>
            </a:r>
            <a:r>
              <a:rPr lang="en-US" altLang="ko-KR" sz="1800" b="0" i="1" dirty="0" smtClean="0">
                <a:solidFill>
                  <a:schemeClr val="tx1"/>
                </a:solidFill>
                <a:latin typeface="Times New Roman" panose="02020603050405020304" pitchFamily="18" charset="0"/>
              </a:rPr>
              <a:t>d </a:t>
            </a:r>
            <a:r>
              <a:rPr lang="en-US" altLang="ko-KR" sz="1800" b="0" dirty="0">
                <a:solidFill>
                  <a:schemeClr val="tx1"/>
                </a:solidFill>
                <a:latin typeface="Times New Roman" panose="02020603050405020304" pitchFamily="18" charset="0"/>
              </a:rPr>
              <a:t>sin </a:t>
            </a:r>
            <a:r>
              <a:rPr lang="en-US" altLang="ko-KR" sz="1800" b="0" i="1" dirty="0">
                <a:solidFill>
                  <a:schemeClr val="tx1"/>
                </a:solidFill>
                <a:latin typeface="Times New Roman" panose="02020603050405020304" pitchFamily="18" charset="0"/>
              </a:rPr>
              <a:t>θ</a:t>
            </a:r>
            <a:r>
              <a:rPr lang="en-US" altLang="ko-KR" sz="1800" b="0" dirty="0">
                <a:solidFill>
                  <a:schemeClr val="tx1"/>
                </a:solidFill>
                <a:latin typeface="Times New Roman" panose="02020603050405020304" pitchFamily="18" charset="0"/>
              </a:rPr>
              <a:t> = </a:t>
            </a:r>
            <a:r>
              <a:rPr lang="en-US" altLang="ko-KR" sz="1800" b="0" dirty="0" err="1">
                <a:solidFill>
                  <a:schemeClr val="tx1"/>
                </a:solidFill>
                <a:latin typeface="Times New Roman" panose="02020603050405020304" pitchFamily="18" charset="0"/>
              </a:rPr>
              <a:t>m</a:t>
            </a:r>
            <a:r>
              <a:rPr lang="en-US" altLang="ko-KR" sz="1800" b="0" i="1" dirty="0" err="1">
                <a:solidFill>
                  <a:schemeClr val="tx1"/>
                </a:solidFill>
                <a:latin typeface="Times New Roman" panose="02020603050405020304" pitchFamily="18" charset="0"/>
              </a:rPr>
              <a:t>λ</a:t>
            </a:r>
            <a:r>
              <a:rPr lang="en-US" altLang="ko-KR" sz="1800" b="0" dirty="0">
                <a:solidFill>
                  <a:schemeClr val="tx1"/>
                </a:solidFill>
                <a:latin typeface="Times New Roman" panose="02020603050405020304" pitchFamily="18" charset="0"/>
              </a:rPr>
              <a:t>,  </a:t>
            </a:r>
            <a:r>
              <a:rPr lang="en-US" altLang="ko-KR" sz="1800" b="0" i="1" dirty="0">
                <a:solidFill>
                  <a:schemeClr val="tx1"/>
                </a:solidFill>
                <a:latin typeface="Times New Roman" panose="02020603050405020304" pitchFamily="18" charset="0"/>
              </a:rPr>
              <a:t>d</a:t>
            </a:r>
            <a:r>
              <a:rPr lang="en-US" altLang="ko-KR" sz="1800" b="0" dirty="0" smtClean="0">
                <a:solidFill>
                  <a:schemeClr val="tx1"/>
                </a:solidFill>
                <a:latin typeface="Times New Roman" panose="02020603050405020304" pitchFamily="18" charset="0"/>
              </a:rPr>
              <a:t>= grating </a:t>
            </a:r>
            <a:r>
              <a:rPr lang="en-US" altLang="ko-KR" sz="1800" b="0" dirty="0">
                <a:solidFill>
                  <a:schemeClr val="tx1"/>
                </a:solidFill>
                <a:latin typeface="Times New Roman" panose="02020603050405020304" pitchFamily="18" charset="0"/>
              </a:rPr>
              <a:t>spacing</a:t>
            </a:r>
          </a:p>
        </p:txBody>
      </p:sp>
      <p:pic>
        <p:nvPicPr>
          <p:cNvPr id="4" name="그림 3"/>
          <p:cNvPicPr>
            <a:picLocks noChangeAspect="1"/>
          </p:cNvPicPr>
          <p:nvPr/>
        </p:nvPicPr>
        <p:blipFill>
          <a:blip r:embed="rId4"/>
          <a:stretch>
            <a:fillRect/>
          </a:stretch>
        </p:blipFill>
        <p:spPr>
          <a:xfrm>
            <a:off x="901833" y="3053093"/>
            <a:ext cx="9486900" cy="2495550"/>
          </a:xfrm>
          <a:prstGeom prst="rect">
            <a:avLst/>
          </a:prstGeom>
        </p:spPr>
      </p:pic>
    </p:spTree>
    <p:extLst>
      <p:ext uri="{BB962C8B-B14F-4D97-AF65-F5344CB8AC3E}">
        <p14:creationId xmlns:p14="http://schemas.microsoft.com/office/powerpoint/2010/main" val="3782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365125"/>
            <a:ext cx="12192000" cy="1325563"/>
          </a:xfrm>
        </p:spPr>
        <p:txBody>
          <a:bodyPr>
            <a:normAutofit/>
          </a:bodyPr>
          <a:lstStyle/>
          <a:p>
            <a:r>
              <a:rPr lang="en-US" altLang="ko-KR" sz="3600" b="1" spc="-300" dirty="0" smtClean="0">
                <a:solidFill>
                  <a:srgbClr val="D90909"/>
                </a:solidFill>
                <a:latin typeface="맑은 고딕" panose="020B0503020000020004" pitchFamily="50" charset="-127"/>
              </a:rPr>
              <a:t>Activity 2</a:t>
            </a:r>
            <a:r>
              <a:rPr lang="en-US" altLang="ko-KR" sz="3600" b="1" spc="-300" dirty="0">
                <a:solidFill>
                  <a:srgbClr val="D90909"/>
                </a:solidFill>
                <a:latin typeface="맑은 고딕" panose="020B0503020000020004" pitchFamily="50" charset="-127"/>
              </a:rPr>
              <a:t>. </a:t>
            </a:r>
            <a:r>
              <a:rPr lang="en-US" altLang="ko-KR" sz="3600" b="1" spc="-300" dirty="0" smtClean="0">
                <a:solidFill>
                  <a:srgbClr val="D90909"/>
                </a:solidFill>
                <a:latin typeface="맑은 고딕" panose="020B0503020000020004" pitchFamily="50" charset="-127"/>
              </a:rPr>
              <a:t>How </a:t>
            </a:r>
            <a:r>
              <a:rPr lang="en-US" altLang="ko-KR" sz="3600" b="1" spc="-300" dirty="0">
                <a:solidFill>
                  <a:srgbClr val="D90909"/>
                </a:solidFill>
                <a:latin typeface="맑은 고딕" panose="020B0503020000020004" pitchFamily="50" charset="-127"/>
              </a:rPr>
              <a:t>many lights are needed to express all the colors</a:t>
            </a:r>
            <a:r>
              <a:rPr lang="en-US" altLang="ko-KR" sz="3600" b="1" spc="-300" dirty="0" smtClean="0">
                <a:solidFill>
                  <a:srgbClr val="D90909"/>
                </a:solidFill>
                <a:latin typeface="맑은 고딕" panose="020B0503020000020004" pitchFamily="50" charset="-127"/>
              </a:rPr>
              <a:t>?</a:t>
            </a:r>
            <a:endParaRPr lang="ko-KR" altLang="en-US" sz="3600" spc="-300" dirty="0"/>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11"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199" y="1965713"/>
            <a:ext cx="5544016" cy="4953000"/>
          </a:xfrm>
        </p:spPr>
      </p:pic>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136820" y="1905000"/>
            <a:ext cx="5544016" cy="4953000"/>
          </a:xfrm>
          <a:prstGeom prst="rect">
            <a:avLst/>
          </a:prstGeom>
        </p:spPr>
      </p:pic>
      <p:sp>
        <p:nvSpPr>
          <p:cNvPr id="15" name="내용 개체 틀 2"/>
          <p:cNvSpPr txBox="1">
            <a:spLocks/>
          </p:cNvSpPr>
          <p:nvPr/>
        </p:nvSpPr>
        <p:spPr>
          <a:xfrm>
            <a:off x="457199" y="1371600"/>
            <a:ext cx="11359243" cy="578529"/>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altLang="ko-KR" b="1" dirty="0" smtClean="0">
                <a:latin typeface="맑은 고딕" panose="020B0503020000020004" pitchFamily="50" charset="-127"/>
              </a:rPr>
              <a:t>Single slit</a:t>
            </a:r>
          </a:p>
        </p:txBody>
      </p:sp>
    </p:spTree>
    <p:extLst>
      <p:ext uri="{BB962C8B-B14F-4D97-AF65-F5344CB8AC3E}">
        <p14:creationId xmlns:p14="http://schemas.microsoft.com/office/powerpoint/2010/main" val="2026858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내용 개체 틀 2"/>
          <p:cNvSpPr txBox="1">
            <a:spLocks/>
          </p:cNvSpPr>
          <p:nvPr/>
        </p:nvSpPr>
        <p:spPr>
          <a:xfrm>
            <a:off x="457199" y="1371600"/>
            <a:ext cx="11359243" cy="578529"/>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altLang="ko-KR" b="1" dirty="0" smtClean="0">
                <a:latin typeface="맑은 고딕" panose="020B0503020000020004" pitchFamily="50" charset="-127"/>
              </a:rPr>
              <a:t>Structure of CD</a:t>
            </a:r>
          </a:p>
        </p:txBody>
      </p:sp>
      <p:sp>
        <p:nvSpPr>
          <p:cNvPr id="2" name="제목 1"/>
          <p:cNvSpPr>
            <a:spLocks noGrp="1"/>
          </p:cNvSpPr>
          <p:nvPr>
            <p:ph type="title"/>
          </p:nvPr>
        </p:nvSpPr>
        <p:spPr>
          <a:xfrm>
            <a:off x="0" y="365125"/>
            <a:ext cx="12192000" cy="1325563"/>
          </a:xfrm>
        </p:spPr>
        <p:txBody>
          <a:bodyPr>
            <a:normAutofit/>
          </a:bodyPr>
          <a:lstStyle/>
          <a:p>
            <a:r>
              <a:rPr lang="en-US" altLang="ko-KR" sz="3600" b="1" spc="-300" dirty="0" smtClean="0">
                <a:solidFill>
                  <a:srgbClr val="D90909"/>
                </a:solidFill>
                <a:latin typeface="맑은 고딕" panose="020B0503020000020004" pitchFamily="50" charset="-127"/>
              </a:rPr>
              <a:t>Activity 2</a:t>
            </a:r>
            <a:r>
              <a:rPr lang="en-US" altLang="ko-KR" sz="3600" b="1" spc="-300" dirty="0">
                <a:solidFill>
                  <a:srgbClr val="D90909"/>
                </a:solidFill>
                <a:latin typeface="맑은 고딕" panose="020B0503020000020004" pitchFamily="50" charset="-127"/>
              </a:rPr>
              <a:t>. </a:t>
            </a:r>
            <a:r>
              <a:rPr lang="en-US" altLang="ko-KR" sz="3600" b="1" spc="-300" dirty="0" smtClean="0">
                <a:solidFill>
                  <a:srgbClr val="D90909"/>
                </a:solidFill>
                <a:latin typeface="맑은 고딕" panose="020B0503020000020004" pitchFamily="50" charset="-127"/>
              </a:rPr>
              <a:t>How </a:t>
            </a:r>
            <a:r>
              <a:rPr lang="en-US" altLang="ko-KR" sz="3600" b="1" spc="-300" dirty="0">
                <a:solidFill>
                  <a:srgbClr val="D90909"/>
                </a:solidFill>
                <a:latin typeface="맑은 고딕" panose="020B0503020000020004" pitchFamily="50" charset="-127"/>
              </a:rPr>
              <a:t>many lights are needed to express all the colors</a:t>
            </a:r>
            <a:r>
              <a:rPr lang="en-US" altLang="ko-KR" sz="3600" b="1" spc="-300" dirty="0" smtClean="0">
                <a:solidFill>
                  <a:srgbClr val="D90909"/>
                </a:solidFill>
                <a:latin typeface="맑은 고딕" panose="020B0503020000020004" pitchFamily="50" charset="-127"/>
              </a:rPr>
              <a:t>?</a:t>
            </a:r>
            <a:endParaRPr lang="ko-KR" altLang="en-US" sz="3600" spc="-300" dirty="0"/>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4" name="내용 개체 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430" y="2025421"/>
            <a:ext cx="5679505" cy="4162080"/>
          </a:xfrm>
        </p:spPr>
      </p:pic>
      <p:pic>
        <p:nvPicPr>
          <p:cNvPr id="5" name="그림 4"/>
          <p:cNvPicPr>
            <a:picLocks noChangeAspect="1"/>
          </p:cNvPicPr>
          <p:nvPr/>
        </p:nvPicPr>
        <p:blipFill rotWithShape="1">
          <a:blip r:embed="rId4">
            <a:extLst>
              <a:ext uri="{28A0092B-C50C-407E-A947-70E740481C1C}">
                <a14:useLocalDpi xmlns:a14="http://schemas.microsoft.com/office/drawing/2010/main" val="0"/>
              </a:ext>
            </a:extLst>
          </a:blip>
          <a:srcRect l="3320"/>
          <a:stretch/>
        </p:blipFill>
        <p:spPr>
          <a:xfrm>
            <a:off x="4457700" y="2304199"/>
            <a:ext cx="7734300" cy="3690531"/>
          </a:xfrm>
          <a:prstGeom prst="rect">
            <a:avLst/>
          </a:prstGeom>
        </p:spPr>
      </p:pic>
      <p:pic>
        <p:nvPicPr>
          <p:cNvPr id="7" name="그림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3553" y="1219565"/>
            <a:ext cx="7458440" cy="4418870"/>
          </a:xfrm>
          <a:prstGeom prst="rect">
            <a:avLst/>
          </a:prstGeom>
        </p:spPr>
      </p:pic>
      <p:pic>
        <p:nvPicPr>
          <p:cNvPr id="6" name="그림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33634"/>
            <a:ext cx="11069079" cy="4496813"/>
          </a:xfrm>
          <a:prstGeom prst="rect">
            <a:avLst/>
          </a:prstGeom>
        </p:spPr>
      </p:pic>
      <p:pic>
        <p:nvPicPr>
          <p:cNvPr id="15" name="그림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2482" y="0"/>
            <a:ext cx="8890457" cy="4762745"/>
          </a:xfrm>
          <a:prstGeom prst="rect">
            <a:avLst/>
          </a:prstGeom>
        </p:spPr>
      </p:pic>
      <p:grpSp>
        <p:nvGrpSpPr>
          <p:cNvPr id="9217" name="그룹 9216"/>
          <p:cNvGrpSpPr/>
          <p:nvPr/>
        </p:nvGrpSpPr>
        <p:grpSpPr>
          <a:xfrm>
            <a:off x="0" y="-23627"/>
            <a:ext cx="11882139" cy="2527551"/>
            <a:chOff x="0" y="-23627"/>
            <a:chExt cx="11882139" cy="2527551"/>
          </a:xfrm>
        </p:grpSpPr>
        <p:grpSp>
          <p:nvGrpSpPr>
            <p:cNvPr id="28" name="그룹 27"/>
            <p:cNvGrpSpPr/>
            <p:nvPr/>
          </p:nvGrpSpPr>
          <p:grpSpPr>
            <a:xfrm>
              <a:off x="0" y="-23627"/>
              <a:ext cx="5854935" cy="2527551"/>
              <a:chOff x="0" y="-23627"/>
              <a:chExt cx="5854935" cy="2527551"/>
            </a:xfrm>
          </p:grpSpPr>
          <mc:AlternateContent xmlns:mc="http://schemas.openxmlformats.org/markup-compatibility/2006" xmlns:a14="http://schemas.microsoft.com/office/drawing/2010/main">
            <mc:Choice Requires="a14">
              <p:sp>
                <p:nvSpPr>
                  <p:cNvPr id="16" name="TextBox 15"/>
                  <p:cNvSpPr txBox="1"/>
                  <p:nvPr/>
                </p:nvSpPr>
                <p:spPr>
                  <a:xfrm>
                    <a:off x="0" y="-23627"/>
                    <a:ext cx="5854935" cy="2527551"/>
                  </a:xfrm>
                  <a:prstGeom prst="rect">
                    <a:avLst/>
                  </a:prstGeom>
                  <a:solidFill>
                    <a:srgbClr val="FFCCCC"/>
                  </a:solidFill>
                </p:spPr>
                <p:txBody>
                  <a:bodyPr wrap="square" rtlCol="0">
                    <a:spAutoFit/>
                  </a:bodyPr>
                  <a:lstStyle/>
                  <a:p>
                    <a:r>
                      <a:rPr lang="en-US" altLang="ko-KR" dirty="0" smtClean="0"/>
                      <a:t>If d=1</a:t>
                    </a:r>
                    <a:r>
                      <a:rPr lang="el-GR" altLang="ko-KR" dirty="0" smtClean="0"/>
                      <a:t>μ</a:t>
                    </a:r>
                    <a:r>
                      <a:rPr lang="en-US" altLang="ko-KR" dirty="0" smtClean="0"/>
                      <a:t>m=</a:t>
                    </a:r>
                    <a14:m>
                      <m:oMath xmlns:m="http://schemas.openxmlformats.org/officeDocument/2006/math">
                        <m:r>
                          <a:rPr lang="en-US" altLang="ko-KR" b="0" i="1" smtClean="0">
                            <a:latin typeface="Cambria Math" panose="02040503050406030204" pitchFamily="18" charset="0"/>
                          </a:rPr>
                          <m:t>1.0</m:t>
                        </m:r>
                        <m:r>
                          <a:rPr lang="en-US" altLang="ko-KR" b="0" i="1" smtClean="0">
                            <a:latin typeface="Cambria Math" panose="02040503050406030204" pitchFamily="18" charset="0"/>
                            <a:ea typeface="Cambria Math" panose="02040503050406030204" pitchFamily="18" charset="0"/>
                          </a:rPr>
                          <m:t>×10</m:t>
                        </m:r>
                        <m:sSub>
                          <m:sSubPr>
                            <m:ctrlPr>
                              <a:rPr lang="en-US" altLang="ko-KR" b="0" i="1" smtClean="0">
                                <a:latin typeface="Cambria Math" panose="02040503050406030204" pitchFamily="18" charset="0"/>
                                <a:ea typeface="Cambria Math" panose="02040503050406030204" pitchFamily="18" charset="0"/>
                              </a:rPr>
                            </m:ctrlPr>
                          </m:sSubPr>
                          <m:e>
                            <m:eqArr>
                              <m:eqArrPr>
                                <m:ctrlPr>
                                  <a:rPr lang="en-US" altLang="ko-KR" b="0" i="1" smtClean="0">
                                    <a:latin typeface="Cambria Math" panose="02040503050406030204" pitchFamily="18" charset="0"/>
                                    <a:ea typeface="Cambria Math" panose="02040503050406030204" pitchFamily="18" charset="0"/>
                                  </a:rPr>
                                </m:ctrlPr>
                              </m:eqArrPr>
                              <m:e>
                                <m:r>
                                  <a:rPr lang="en-US" altLang="ko-KR" b="0" i="1" smtClean="0">
                                    <a:latin typeface="Cambria Math" panose="02040503050406030204" pitchFamily="18" charset="0"/>
                                    <a:ea typeface="Cambria Math" panose="02040503050406030204" pitchFamily="18" charset="0"/>
                                  </a:rPr>
                                  <m:t>−6</m:t>
                                </m:r>
                              </m:e>
                              <m:e/>
                            </m:eqArr>
                          </m:e>
                          <m:sub/>
                        </m:sSub>
                      </m:oMath>
                    </a14:m>
                    <a:r>
                      <a:rPr lang="en-US" altLang="ko-KR" b="0" dirty="0" smtClean="0">
                        <a:ea typeface="Cambria Math" panose="02040503050406030204" pitchFamily="18" charset="0"/>
                      </a:rPr>
                      <a:t>m</a:t>
                    </a:r>
                  </a:p>
                  <a:p>
                    <a:endParaRPr lang="en-US" altLang="ko-KR" dirty="0" smtClean="0"/>
                  </a:p>
                  <a:p>
                    <a:endParaRPr lang="en-US" altLang="ko-KR" dirty="0"/>
                  </a:p>
                  <a:p>
                    <a:endParaRPr lang="en-US" altLang="ko-KR" dirty="0" smtClean="0"/>
                  </a:p>
                  <a:p>
                    <a:endParaRPr lang="en-US" altLang="ko-KR" dirty="0" smtClean="0"/>
                  </a:p>
                  <a:p>
                    <a:endParaRPr lang="el-GR" altLang="ko-KR" dirty="0"/>
                  </a:p>
                  <a:p>
                    <a:endParaRPr lang="en-US" altLang="ko-KR" dirty="0" smtClean="0"/>
                  </a:p>
                  <a:p>
                    <a:r>
                      <a:rPr lang="en-US" altLang="ko-KR" dirty="0" smtClean="0"/>
                      <a:t>If d=0.1</a:t>
                    </a:r>
                    <a:r>
                      <a:rPr lang="el-GR" altLang="ko-KR" dirty="0" smtClean="0"/>
                      <a:t>μ</a:t>
                    </a:r>
                    <a:r>
                      <a:rPr lang="en-US" altLang="ko-KR" dirty="0" smtClean="0"/>
                      <a:t>m, </a:t>
                    </a:r>
                    <a:r>
                      <a:rPr lang="el-GR" altLang="ko-KR" dirty="0" smtClean="0"/>
                      <a:t>Θ</a:t>
                    </a:r>
                    <a:r>
                      <a:rPr lang="en-US" altLang="ko-KR" dirty="0" smtClean="0"/>
                      <a:t>=??</a:t>
                    </a:r>
                    <a:endParaRPr lang="ko-KR" alt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0" y="-23627"/>
                    <a:ext cx="5854935" cy="2527551"/>
                  </a:xfrm>
                  <a:prstGeom prst="rect">
                    <a:avLst/>
                  </a:prstGeom>
                  <a:blipFill rotWithShape="0">
                    <a:blip r:embed="rId8"/>
                    <a:stretch>
                      <a:fillRect l="-833" b="-2651"/>
                    </a:stretch>
                  </a:blipFill>
                </p:spPr>
                <p:txBody>
                  <a:bodyPr/>
                  <a:lstStyle/>
                  <a:p>
                    <a:r>
                      <a:rPr lang="ko-KR" altLang="en-US">
                        <a:noFill/>
                      </a:rPr>
                      <a:t> </a:t>
                    </a:r>
                  </a:p>
                </p:txBody>
              </p:sp>
            </mc:Fallback>
          </mc:AlternateContent>
          <p:pic>
            <p:nvPicPr>
              <p:cNvPr id="17" name="그림 16"/>
              <p:cNvPicPr>
                <a:picLocks noChangeAspect="1"/>
              </p:cNvPicPr>
              <p:nvPr/>
            </p:nvPicPr>
            <p:blipFill>
              <a:blip r:embed="rId9"/>
              <a:stretch>
                <a:fillRect/>
              </a:stretch>
            </p:blipFill>
            <p:spPr>
              <a:xfrm>
                <a:off x="418979" y="429026"/>
                <a:ext cx="2962275" cy="209550"/>
              </a:xfrm>
              <a:prstGeom prst="rect">
                <a:avLst/>
              </a:prstGeom>
            </p:spPr>
          </p:pic>
          <p:pic>
            <p:nvPicPr>
              <p:cNvPr id="18" name="그림 17"/>
              <p:cNvPicPr>
                <a:picLocks noChangeAspect="1"/>
              </p:cNvPicPr>
              <p:nvPr/>
            </p:nvPicPr>
            <p:blipFill>
              <a:blip r:embed="rId10"/>
              <a:stretch>
                <a:fillRect/>
              </a:stretch>
            </p:blipFill>
            <p:spPr>
              <a:xfrm>
                <a:off x="457199" y="702477"/>
                <a:ext cx="990600" cy="247650"/>
              </a:xfrm>
              <a:prstGeom prst="rect">
                <a:avLst/>
              </a:prstGeom>
            </p:spPr>
          </p:pic>
          <p:pic>
            <p:nvPicPr>
              <p:cNvPr id="23" name="그림 22"/>
              <p:cNvPicPr>
                <a:picLocks noChangeAspect="1"/>
              </p:cNvPicPr>
              <p:nvPr/>
            </p:nvPicPr>
            <p:blipFill>
              <a:blip r:embed="rId11"/>
              <a:stretch>
                <a:fillRect/>
              </a:stretch>
            </p:blipFill>
            <p:spPr>
              <a:xfrm>
                <a:off x="1606785" y="738474"/>
                <a:ext cx="4248150" cy="219075"/>
              </a:xfrm>
              <a:prstGeom prst="rect">
                <a:avLst/>
              </a:prstGeom>
            </p:spPr>
          </p:pic>
          <p:pic>
            <p:nvPicPr>
              <p:cNvPr id="24" name="그림 23"/>
              <p:cNvPicPr>
                <a:picLocks noChangeAspect="1"/>
              </p:cNvPicPr>
              <p:nvPr/>
            </p:nvPicPr>
            <p:blipFill>
              <a:blip r:embed="rId12"/>
              <a:stretch>
                <a:fillRect/>
              </a:stretch>
            </p:blipFill>
            <p:spPr>
              <a:xfrm>
                <a:off x="447674" y="1001234"/>
                <a:ext cx="2000250" cy="266700"/>
              </a:xfrm>
              <a:prstGeom prst="rect">
                <a:avLst/>
              </a:prstGeom>
            </p:spPr>
          </p:pic>
          <p:pic>
            <p:nvPicPr>
              <p:cNvPr id="25" name="그림 24"/>
              <p:cNvPicPr>
                <a:picLocks noChangeAspect="1"/>
              </p:cNvPicPr>
              <p:nvPr/>
            </p:nvPicPr>
            <p:blipFill>
              <a:blip r:embed="rId13"/>
              <a:stretch>
                <a:fillRect/>
              </a:stretch>
            </p:blipFill>
            <p:spPr>
              <a:xfrm>
                <a:off x="691610" y="1311082"/>
                <a:ext cx="1781175" cy="190500"/>
              </a:xfrm>
              <a:prstGeom prst="rect">
                <a:avLst/>
              </a:prstGeom>
            </p:spPr>
          </p:pic>
          <p:pic>
            <p:nvPicPr>
              <p:cNvPr id="26" name="그림 25"/>
              <p:cNvPicPr>
                <a:picLocks noChangeAspect="1"/>
              </p:cNvPicPr>
              <p:nvPr/>
            </p:nvPicPr>
            <p:blipFill>
              <a:blip r:embed="rId14"/>
              <a:stretch>
                <a:fillRect/>
              </a:stretch>
            </p:blipFill>
            <p:spPr>
              <a:xfrm>
                <a:off x="451606" y="1595975"/>
                <a:ext cx="1390650" cy="266700"/>
              </a:xfrm>
              <a:prstGeom prst="rect">
                <a:avLst/>
              </a:prstGeom>
            </p:spPr>
          </p:pic>
          <p:pic>
            <p:nvPicPr>
              <p:cNvPr id="27" name="그림 26"/>
              <p:cNvPicPr>
                <a:picLocks noChangeAspect="1"/>
              </p:cNvPicPr>
              <p:nvPr/>
            </p:nvPicPr>
            <p:blipFill>
              <a:blip r:embed="rId15"/>
              <a:stretch>
                <a:fillRect/>
              </a:stretch>
            </p:blipFill>
            <p:spPr>
              <a:xfrm>
                <a:off x="691610" y="1865700"/>
                <a:ext cx="1781175" cy="200025"/>
              </a:xfrm>
              <a:prstGeom prst="rect">
                <a:avLst/>
              </a:prstGeom>
            </p:spPr>
          </p:pic>
        </p:grpSp>
        <p:pic>
          <p:nvPicPr>
            <p:cNvPr id="29" name="그림 28"/>
            <p:cNvPicPr>
              <a:picLocks noChangeAspect="1"/>
            </p:cNvPicPr>
            <p:nvPr/>
          </p:nvPicPr>
          <p:blipFill>
            <a:blip r:embed="rId16"/>
            <a:stretch>
              <a:fillRect/>
            </a:stretch>
          </p:blipFill>
          <p:spPr>
            <a:xfrm>
              <a:off x="5874764" y="47747"/>
              <a:ext cx="3305175" cy="2333625"/>
            </a:xfrm>
            <a:prstGeom prst="rect">
              <a:avLst/>
            </a:prstGeom>
          </p:spPr>
        </p:pic>
        <p:pic>
          <p:nvPicPr>
            <p:cNvPr id="31" name="그림 30"/>
            <p:cNvPicPr>
              <a:picLocks noChangeAspect="1"/>
            </p:cNvPicPr>
            <p:nvPr/>
          </p:nvPicPr>
          <p:blipFill>
            <a:blip r:embed="rId17"/>
            <a:stretch>
              <a:fillRect/>
            </a:stretch>
          </p:blipFill>
          <p:spPr>
            <a:xfrm>
              <a:off x="9196089" y="140317"/>
              <a:ext cx="2686050" cy="2009775"/>
            </a:xfrm>
            <a:prstGeom prst="rect">
              <a:avLst/>
            </a:prstGeom>
          </p:spPr>
        </p:pic>
      </p:grpSp>
    </p:spTree>
    <p:extLst>
      <p:ext uri="{BB962C8B-B14F-4D97-AF65-F5344CB8AC3E}">
        <p14:creationId xmlns:p14="http://schemas.microsoft.com/office/powerpoint/2010/main" val="203200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5E-6 -1.11111E-6 L -0.36445 0.00255 " pathEditMode="relative" rAng="0" ptsTypes="AA">
                                      <p:cBhvr>
                                        <p:cTn id="14" dur="2000" fill="hold"/>
                                        <p:tgtEl>
                                          <p:spTgt spid="5"/>
                                        </p:tgtEl>
                                        <p:attrNameLst>
                                          <p:attrName>ppt_x</p:attrName>
                                          <p:attrName>ppt_y</p:attrName>
                                        </p:attrNameLst>
                                      </p:cBhvr>
                                      <p:rCtr x="-18229" y="116"/>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365125"/>
            <a:ext cx="12192000" cy="1325563"/>
          </a:xfrm>
        </p:spPr>
        <p:txBody>
          <a:bodyPr>
            <a:normAutofit/>
          </a:bodyPr>
          <a:lstStyle/>
          <a:p>
            <a:r>
              <a:rPr lang="en-US" altLang="ko-KR" sz="3600" b="1" spc="-300" dirty="0" smtClean="0">
                <a:solidFill>
                  <a:srgbClr val="D90909"/>
                </a:solidFill>
                <a:latin typeface="맑은 고딕" panose="020B0503020000020004" pitchFamily="50" charset="-127"/>
              </a:rPr>
              <a:t>Activity 2</a:t>
            </a:r>
            <a:r>
              <a:rPr lang="en-US" altLang="ko-KR" sz="3600" b="1" spc="-300" dirty="0">
                <a:solidFill>
                  <a:srgbClr val="D90909"/>
                </a:solidFill>
                <a:latin typeface="맑은 고딕" panose="020B0503020000020004" pitchFamily="50" charset="-127"/>
              </a:rPr>
              <a:t>. </a:t>
            </a:r>
            <a:r>
              <a:rPr lang="en-US" altLang="ko-KR" sz="3600" b="1" spc="-300" dirty="0" smtClean="0">
                <a:solidFill>
                  <a:srgbClr val="D90909"/>
                </a:solidFill>
                <a:latin typeface="맑은 고딕" panose="020B0503020000020004" pitchFamily="50" charset="-127"/>
              </a:rPr>
              <a:t>How </a:t>
            </a:r>
            <a:r>
              <a:rPr lang="en-US" altLang="ko-KR" sz="3600" b="1" spc="-300" dirty="0">
                <a:solidFill>
                  <a:srgbClr val="D90909"/>
                </a:solidFill>
                <a:latin typeface="맑은 고딕" panose="020B0503020000020004" pitchFamily="50" charset="-127"/>
              </a:rPr>
              <a:t>many lights are needed to express all the colors</a:t>
            </a:r>
            <a:r>
              <a:rPr lang="en-US" altLang="ko-KR" sz="3600" b="1" spc="-300" dirty="0" smtClean="0">
                <a:solidFill>
                  <a:srgbClr val="D90909"/>
                </a:solidFill>
                <a:latin typeface="맑은 고딕" panose="020B0503020000020004" pitchFamily="50" charset="-127"/>
              </a:rPr>
              <a:t>?</a:t>
            </a:r>
            <a:endParaRPr lang="ko-KR" altLang="en-US" sz="3600" spc="-300" dirty="0"/>
          </a:p>
        </p:txBody>
      </p:sp>
      <p:sp>
        <p:nvSpPr>
          <p:cNvPr id="3" name="내용 개체 틀 2"/>
          <p:cNvSpPr>
            <a:spLocks noGrp="1"/>
          </p:cNvSpPr>
          <p:nvPr>
            <p:ph idx="1"/>
          </p:nvPr>
        </p:nvSpPr>
        <p:spPr>
          <a:xfrm>
            <a:off x="416378" y="1524048"/>
            <a:ext cx="11359243" cy="578529"/>
          </a:xfrm>
        </p:spPr>
        <p:txBody>
          <a:bodyPr>
            <a:noAutofit/>
          </a:bodyPr>
          <a:lstStyle/>
          <a:p>
            <a:pPr marL="514350" indent="-514350" fontAlgn="base">
              <a:lnSpc>
                <a:spcPct val="150000"/>
              </a:lnSpc>
              <a:buFont typeface="+mj-lt"/>
              <a:buAutoNum type="arabicPeriod"/>
            </a:pPr>
            <a:r>
              <a:rPr lang="en-US" altLang="ko-KR" b="1" dirty="0" smtClean="0">
                <a:latin typeface="맑은 고딕" panose="020B0503020000020004" pitchFamily="50" charset="-127"/>
              </a:rPr>
              <a:t>Look </a:t>
            </a:r>
            <a:r>
              <a:rPr lang="en-US" altLang="ko-KR" b="1" dirty="0">
                <a:latin typeface="맑은 고딕" panose="020B0503020000020004" pitchFamily="50" charset="-127"/>
              </a:rPr>
              <a:t>at the sun with a </a:t>
            </a:r>
            <a:r>
              <a:rPr lang="en-US" altLang="ko-KR" b="1" dirty="0" smtClean="0">
                <a:latin typeface="맑은 고딕" panose="020B0503020000020004" pitchFamily="50" charset="-127"/>
              </a:rPr>
              <a:t>spectroscope.</a:t>
            </a: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4" name="그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758" y="2786625"/>
            <a:ext cx="4961163" cy="1492943"/>
          </a:xfrm>
          <a:prstGeom prst="rect">
            <a:avLst/>
          </a:prstGeom>
        </p:spPr>
      </p:pic>
      <p:sp>
        <p:nvSpPr>
          <p:cNvPr id="13" name="내용 개체 틀 2"/>
          <p:cNvSpPr txBox="1">
            <a:spLocks/>
          </p:cNvSpPr>
          <p:nvPr/>
        </p:nvSpPr>
        <p:spPr>
          <a:xfrm>
            <a:off x="1007247" y="2072402"/>
            <a:ext cx="11359243" cy="578529"/>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50000"/>
              </a:lnSpc>
              <a:buNone/>
            </a:pPr>
            <a:r>
              <a:rPr lang="en-US" altLang="ko-KR" b="1" dirty="0" smtClean="0">
                <a:latin typeface="맑은 고딕" panose="020B0503020000020004" pitchFamily="50" charset="-127"/>
              </a:rPr>
              <a:t>What </a:t>
            </a:r>
            <a:r>
              <a:rPr lang="en-US" altLang="ko-KR" b="1" dirty="0">
                <a:latin typeface="맑은 고딕" panose="020B0503020000020004" pitchFamily="50" charset="-127"/>
              </a:rPr>
              <a:t>color does sunlight have?</a:t>
            </a:r>
          </a:p>
          <a:p>
            <a:pPr marL="0" indent="0" fontAlgn="base">
              <a:lnSpc>
                <a:spcPct val="150000"/>
              </a:lnSpc>
              <a:buNone/>
            </a:pPr>
            <a:endParaRPr lang="en-US" altLang="ko-KR" b="1" dirty="0">
              <a:latin typeface="맑은 고딕" panose="020B0503020000020004" pitchFamily="50" charset="-127"/>
            </a:endParaRPr>
          </a:p>
        </p:txBody>
      </p:sp>
      <p:sp>
        <p:nvSpPr>
          <p:cNvPr id="15" name="내용 개체 틀 2"/>
          <p:cNvSpPr txBox="1">
            <a:spLocks/>
          </p:cNvSpPr>
          <p:nvPr/>
        </p:nvSpPr>
        <p:spPr>
          <a:xfrm>
            <a:off x="416377" y="4594409"/>
            <a:ext cx="11359243" cy="578529"/>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lnSpc>
                <a:spcPct val="100000"/>
              </a:lnSpc>
              <a:buFont typeface="+mj-lt"/>
              <a:buAutoNum type="arabicPeriod" startAt="2"/>
            </a:pPr>
            <a:r>
              <a:rPr lang="en-US" altLang="ko-KR" b="1" dirty="0" smtClean="0">
                <a:latin typeface="맑은 고딕" panose="020B0503020000020004" pitchFamily="50" charset="-127"/>
              </a:rPr>
              <a:t>Look </a:t>
            </a:r>
            <a:r>
              <a:rPr lang="en-US" altLang="ko-KR" b="1" dirty="0">
                <a:latin typeface="맑은 고딕" panose="020B0503020000020004" pitchFamily="50" charset="-127"/>
              </a:rPr>
              <a:t>at the light from the projector with a spectroscope. (Instead of a projector, you can look at a cell phone monitor</a:t>
            </a:r>
            <a:r>
              <a:rPr lang="en-US" altLang="ko-KR" b="1" dirty="0" smtClean="0">
                <a:latin typeface="맑은 고딕" panose="020B0503020000020004" pitchFamily="50" charset="-127"/>
              </a:rPr>
              <a:t>.)</a:t>
            </a:r>
            <a:endParaRPr lang="en-US" altLang="ko-KR" b="1" dirty="0">
              <a:latin typeface="맑은 고딕" panose="020B0503020000020004" pitchFamily="50" charset="-127"/>
            </a:endParaRPr>
          </a:p>
        </p:txBody>
      </p:sp>
      <p:pic>
        <p:nvPicPr>
          <p:cNvPr id="16" name="그림 15"/>
          <p:cNvPicPr>
            <a:picLocks noChangeAspect="1"/>
          </p:cNvPicPr>
          <p:nvPr/>
        </p:nvPicPr>
        <p:blipFill>
          <a:blip r:embed="rId4"/>
          <a:stretch>
            <a:fillRect/>
          </a:stretch>
        </p:blipFill>
        <p:spPr>
          <a:xfrm>
            <a:off x="853833" y="5547179"/>
            <a:ext cx="7181850" cy="1295400"/>
          </a:xfrm>
          <a:prstGeom prst="rect">
            <a:avLst/>
          </a:prstGeom>
        </p:spPr>
      </p:pic>
      <p:sp>
        <p:nvSpPr>
          <p:cNvPr id="17" name="직사각형 16"/>
          <p:cNvSpPr/>
          <p:nvPr/>
        </p:nvSpPr>
        <p:spPr>
          <a:xfrm>
            <a:off x="6534921" y="6466902"/>
            <a:ext cx="4272645" cy="369332"/>
          </a:xfrm>
          <a:prstGeom prst="rect">
            <a:avLst/>
          </a:prstGeom>
        </p:spPr>
        <p:txBody>
          <a:bodyPr wrap="square">
            <a:spAutoFit/>
          </a:bodyPr>
          <a:lstStyle/>
          <a:p>
            <a:r>
              <a:rPr lang="en-US" altLang="ko-KR" dirty="0" smtClean="0">
                <a:hlinkClick r:id="rId5"/>
              </a:rPr>
              <a:t>https://javalab.org/en/color_panel_en/</a:t>
            </a:r>
            <a:endParaRPr lang="ko-KR" altLang="en-US" dirty="0"/>
          </a:p>
        </p:txBody>
      </p:sp>
      <p:grpSp>
        <p:nvGrpSpPr>
          <p:cNvPr id="6" name="그룹 5"/>
          <p:cNvGrpSpPr/>
          <p:nvPr/>
        </p:nvGrpSpPr>
        <p:grpSpPr>
          <a:xfrm>
            <a:off x="9520260" y="0"/>
            <a:ext cx="1287306" cy="4630342"/>
            <a:chOff x="9236652" y="88951"/>
            <a:chExt cx="1287306" cy="4630342"/>
          </a:xfrm>
        </p:grpSpPr>
        <p:pic>
          <p:nvPicPr>
            <p:cNvPr id="12" name="_x444651232" descr="DRW00000ea439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6652" y="1630374"/>
              <a:ext cx="1287306" cy="3088919"/>
            </a:xfrm>
            <a:prstGeom prst="rect">
              <a:avLst/>
            </a:prstGeom>
            <a:noFill/>
            <a:extLst>
              <a:ext uri="{909E8E84-426E-40DD-AFC4-6F175D3DCCD1}">
                <a14:hiddenFill xmlns:a14="http://schemas.microsoft.com/office/drawing/2010/main">
                  <a:solidFill>
                    <a:srgbClr val="FFFFFF"/>
                  </a:solidFill>
                </a14:hiddenFill>
              </a:ext>
            </a:extLst>
          </p:spPr>
        </p:pic>
        <p:pic>
          <p:nvPicPr>
            <p:cNvPr id="5" name="그림 4"/>
            <p:cNvPicPr>
              <a:picLocks noChangeAspect="1"/>
            </p:cNvPicPr>
            <p:nvPr/>
          </p:nvPicPr>
          <p:blipFill>
            <a:blip r:embed="rId7"/>
            <a:stretch>
              <a:fillRect/>
            </a:stretch>
          </p:blipFill>
          <p:spPr>
            <a:xfrm>
              <a:off x="9626103" y="88951"/>
              <a:ext cx="676275" cy="676275"/>
            </a:xfrm>
            <a:prstGeom prst="rect">
              <a:avLst/>
            </a:prstGeom>
          </p:spPr>
        </p:pic>
      </p:grpSp>
      <p:pic>
        <p:nvPicPr>
          <p:cNvPr id="14" name="그림 13"/>
          <p:cNvPicPr>
            <a:picLocks noChangeAspect="1"/>
          </p:cNvPicPr>
          <p:nvPr/>
        </p:nvPicPr>
        <p:blipFill>
          <a:blip r:embed="rId8"/>
          <a:stretch>
            <a:fillRect/>
          </a:stretch>
        </p:blipFill>
        <p:spPr>
          <a:xfrm>
            <a:off x="10679434" y="5432028"/>
            <a:ext cx="1419225" cy="1400175"/>
          </a:xfrm>
          <a:prstGeom prst="rect">
            <a:avLst/>
          </a:prstGeom>
        </p:spPr>
      </p:pic>
    </p:spTree>
    <p:extLst>
      <p:ext uri="{BB962C8B-B14F-4D97-AF65-F5344CB8AC3E}">
        <p14:creationId xmlns:p14="http://schemas.microsoft.com/office/powerpoint/2010/main" val="106770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gray">
          <a:xfrm>
            <a:off x="0" y="0"/>
            <a:ext cx="12192000" cy="6858000"/>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2417485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A0311ECC-ADDE-4D78-BA70-ED2C07A06C88}" type="slidenum">
              <a:rPr lang="ko-KR" altLang="en-US" sz="1600"/>
              <a:pPr eaLnBrk="1" hangingPunct="1"/>
              <a:t>16</a:t>
            </a:fld>
            <a:endParaRPr lang="en-US" altLang="ko-KR" sz="1600"/>
          </a:p>
        </p:txBody>
      </p:sp>
      <p:sp>
        <p:nvSpPr>
          <p:cNvPr id="27651" name="Rectangle 2"/>
          <p:cNvSpPr>
            <a:spLocks noChangeArrowheads="1"/>
          </p:cNvSpPr>
          <p:nvPr/>
        </p:nvSpPr>
        <p:spPr bwMode="gray">
          <a:xfrm>
            <a:off x="0" y="0"/>
            <a:ext cx="12192000" cy="6858000"/>
          </a:xfrm>
          <a:prstGeom prst="rect">
            <a:avLst/>
          </a:prstGeom>
          <a:solidFill>
            <a:srgbClr val="00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4596030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EE63BF94-EF2B-46A4-AD9A-58934929C465}" type="slidenum">
              <a:rPr lang="ko-KR" altLang="en-US" sz="1600"/>
              <a:pPr eaLnBrk="1" hangingPunct="1"/>
              <a:t>17</a:t>
            </a:fld>
            <a:endParaRPr lang="en-US" altLang="ko-KR" sz="1600"/>
          </a:p>
        </p:txBody>
      </p:sp>
      <p:sp>
        <p:nvSpPr>
          <p:cNvPr id="28675" name="Rectangle 2"/>
          <p:cNvSpPr>
            <a:spLocks noChangeArrowheads="1"/>
          </p:cNvSpPr>
          <p:nvPr/>
        </p:nvSpPr>
        <p:spPr bwMode="gray">
          <a:xfrm>
            <a:off x="0" y="0"/>
            <a:ext cx="12192000" cy="6858000"/>
          </a:xfrm>
          <a:prstGeom prst="rect">
            <a:avLst/>
          </a:prstGeom>
          <a:solidFill>
            <a:srgbClr val="00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743719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B2D61BF4-309F-4A5D-9AF4-5138A067F629}" type="slidenum">
              <a:rPr lang="ko-KR" altLang="en-US" sz="1600"/>
              <a:pPr eaLnBrk="1" hangingPunct="1"/>
              <a:t>18</a:t>
            </a:fld>
            <a:endParaRPr lang="en-US" altLang="ko-KR" sz="1600"/>
          </a:p>
        </p:txBody>
      </p:sp>
      <p:sp>
        <p:nvSpPr>
          <p:cNvPr id="29699" name="Rectangle 2"/>
          <p:cNvSpPr>
            <a:spLocks noChangeArrowheads="1"/>
          </p:cNvSpPr>
          <p:nvPr/>
        </p:nvSpPr>
        <p:spPr bwMode="gray">
          <a:xfrm>
            <a:off x="152400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774634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명도대비 93001빨강S5020318"/>
          <p:cNvPicPr>
            <a:picLocks noChangeAspect="1" noChangeArrowheads="1"/>
          </p:cNvPicPr>
          <p:nvPr/>
        </p:nvPicPr>
        <p:blipFill rotWithShape="1">
          <a:blip r:embed="rId2">
            <a:extLst>
              <a:ext uri="{28A0092B-C50C-407E-A947-70E740481C1C}">
                <a14:useLocalDpi xmlns:a14="http://schemas.microsoft.com/office/drawing/2010/main" val="0"/>
              </a:ext>
            </a:extLst>
          </a:blip>
          <a:srcRect l="469" t="8560" r="-469" b="15255"/>
          <a:stretch/>
        </p:blipFill>
        <p:spPr bwMode="auto">
          <a:xfrm>
            <a:off x="0" y="0"/>
            <a:ext cx="12312487" cy="703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Grp="1" noChangeArrowheads="1"/>
          </p:cNvSpPr>
          <p:nvPr>
            <p:ph type="title"/>
          </p:nvPr>
        </p:nvSpPr>
        <p:spPr/>
        <p:txBody>
          <a:bodyPr>
            <a:normAutofit/>
          </a:bodyPr>
          <a:lstStyle/>
          <a:p>
            <a:pPr eaLnBrk="1" hangingPunct="1"/>
            <a:r>
              <a:rPr lang="en-US" altLang="ko-KR" sz="3600" b="1" dirty="0" smtClean="0">
                <a:solidFill>
                  <a:schemeClr val="bg1"/>
                </a:solidFill>
                <a:ea typeface="굴림" panose="020B0600000101010101" pitchFamily="50" charset="-127"/>
              </a:rPr>
              <a:t>Red</a:t>
            </a:r>
            <a:endParaRPr lang="ko-KR" altLang="en-US"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25763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1"/>
                </a:solidFill>
              </a:rPr>
              <a:t>Background Question</a:t>
            </a:r>
            <a:endParaRPr lang="ko-KR" altLang="en-US" dirty="0"/>
          </a:p>
        </p:txBody>
      </p:sp>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1539"/>
            <a:ext cx="5454316" cy="5454316"/>
          </a:xfrm>
          <a:prstGeom prst="rect">
            <a:avLst/>
          </a:prstGeom>
        </p:spPr>
      </p:pic>
      <p:sp>
        <p:nvSpPr>
          <p:cNvPr id="3" name="내용 개체 틀 2"/>
          <p:cNvSpPr>
            <a:spLocks noGrp="1"/>
          </p:cNvSpPr>
          <p:nvPr>
            <p:ph idx="1"/>
          </p:nvPr>
        </p:nvSpPr>
        <p:spPr>
          <a:xfrm>
            <a:off x="5048250" y="2083028"/>
            <a:ext cx="7143750" cy="4351338"/>
          </a:xfrm>
        </p:spPr>
        <p:txBody>
          <a:bodyPr/>
          <a:lstStyle/>
          <a:p>
            <a:pPr>
              <a:defRPr/>
            </a:pPr>
            <a:r>
              <a:rPr lang="en-US" altLang="ko-KR" b="1" dirty="0">
                <a:latin typeface="맑은 고딕" panose="020B0503020000020004" pitchFamily="50" charset="-127"/>
              </a:rPr>
              <a:t>What is the primary colors of light </a:t>
            </a:r>
            <a:r>
              <a:rPr lang="en-US" altLang="ko-KR" b="1" dirty="0" smtClean="0">
                <a:latin typeface="맑은 고딕" panose="020B0503020000020004" pitchFamily="50" charset="-127"/>
              </a:rPr>
              <a:t>?</a:t>
            </a:r>
          </a:p>
          <a:p>
            <a:pPr>
              <a:defRPr/>
            </a:pPr>
            <a:endParaRPr lang="en-US" altLang="ko-KR" b="1" dirty="0" smtClean="0">
              <a:latin typeface="맑은 고딕" panose="020B0503020000020004" pitchFamily="50" charset="-127"/>
            </a:endParaRPr>
          </a:p>
          <a:p>
            <a:pPr>
              <a:defRPr/>
            </a:pPr>
            <a:r>
              <a:rPr lang="en-US" altLang="ko-KR" b="1" dirty="0" smtClean="0">
                <a:latin typeface="맑은 고딕" panose="020B0503020000020004" pitchFamily="50" charset="-127"/>
              </a:rPr>
              <a:t>What </a:t>
            </a:r>
            <a:r>
              <a:rPr lang="en-US" altLang="ko-KR" b="1" dirty="0">
                <a:latin typeface="맑은 고딕" panose="020B0503020000020004" pitchFamily="50" charset="-127"/>
              </a:rPr>
              <a:t>is </a:t>
            </a:r>
            <a:r>
              <a:rPr lang="en-US" altLang="ko-KR" b="1" dirty="0" smtClean="0">
                <a:latin typeface="맑은 고딕" panose="020B0503020000020004" pitchFamily="50" charset="-127"/>
              </a:rPr>
              <a:t>the primary colors of pigment ?</a:t>
            </a:r>
          </a:p>
          <a:p>
            <a:pPr>
              <a:defRPr/>
            </a:pPr>
            <a:endParaRPr lang="en-US" altLang="ko-KR" b="1" dirty="0" smtClean="0">
              <a:latin typeface="맑은 고딕" panose="020B0503020000020004" pitchFamily="50" charset="-127"/>
            </a:endParaRPr>
          </a:p>
          <a:p>
            <a:pPr>
              <a:defRPr/>
            </a:pPr>
            <a:r>
              <a:rPr lang="en-US" altLang="ko-KR" b="1" dirty="0" smtClean="0">
                <a:latin typeface="맑은 고딕" panose="020B0503020000020004" pitchFamily="50" charset="-127"/>
              </a:rPr>
              <a:t>What </a:t>
            </a:r>
            <a:r>
              <a:rPr lang="en-US" altLang="ko-KR" b="1" dirty="0" err="1" smtClean="0">
                <a:latin typeface="맑은 고딕" panose="020B0503020000020004" pitchFamily="50" charset="-127"/>
              </a:rPr>
              <a:t>i</a:t>
            </a:r>
            <a:r>
              <a:rPr lang="ko-KR" altLang="ko-KR" b="1" dirty="0" smtClean="0">
                <a:latin typeface="맑은 고딕" panose="020B0503020000020004" pitchFamily="50" charset="-127"/>
              </a:rPr>
              <a:t>s the relationship between the</a:t>
            </a:r>
            <a:r>
              <a:rPr lang="en-US" altLang="ko-KR" b="1" dirty="0" smtClean="0">
                <a:latin typeface="맑은 고딕" panose="020B0503020000020004" pitchFamily="50" charset="-127"/>
              </a:rPr>
              <a:t> </a:t>
            </a:r>
            <a:r>
              <a:rPr lang="ko-KR" altLang="ko-KR" b="1" dirty="0" smtClean="0">
                <a:latin typeface="맑은 고딕" panose="020B0503020000020004" pitchFamily="50" charset="-127"/>
              </a:rPr>
              <a:t>primary colors of light and</a:t>
            </a:r>
            <a:r>
              <a:rPr lang="en-US" altLang="ko-KR" b="1" dirty="0" smtClean="0">
                <a:latin typeface="맑은 고딕" panose="020B0503020000020004" pitchFamily="50" charset="-127"/>
              </a:rPr>
              <a:t> pigment </a:t>
            </a:r>
            <a:r>
              <a:rPr lang="ko-KR" altLang="ko-KR" b="1" dirty="0" smtClean="0">
                <a:latin typeface="맑은 고딕" panose="020B0503020000020004" pitchFamily="50" charset="-127"/>
              </a:rPr>
              <a:t>?</a:t>
            </a:r>
            <a:endParaRPr lang="en-US" altLang="ko-KR" b="1" dirty="0">
              <a:latin typeface="맑은 고딕" panose="020B0503020000020004" pitchFamily="50" charset="-127"/>
            </a:endParaRPr>
          </a:p>
        </p:txBody>
      </p:sp>
    </p:spTree>
    <p:extLst>
      <p:ext uri="{BB962C8B-B14F-4D97-AF65-F5344CB8AC3E}">
        <p14:creationId xmlns:p14="http://schemas.microsoft.com/office/powerpoint/2010/main" val="7733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명도대비 93002초록3S5020324"/>
          <p:cNvPicPr>
            <a:picLocks noChangeAspect="1" noChangeArrowheads="1"/>
          </p:cNvPicPr>
          <p:nvPr/>
        </p:nvPicPr>
        <p:blipFill rotWithShape="1">
          <a:blip r:embed="rId3">
            <a:extLst>
              <a:ext uri="{28A0092B-C50C-407E-A947-70E740481C1C}">
                <a14:useLocalDpi xmlns:a14="http://schemas.microsoft.com/office/drawing/2010/main" val="0"/>
              </a:ext>
            </a:extLst>
          </a:blip>
          <a:srcRect l="-136" t="8349" r="136" b="14337"/>
          <a:stretch/>
        </p:blipFill>
        <p:spPr bwMode="auto">
          <a:xfrm>
            <a:off x="-30929" y="0"/>
            <a:ext cx="12222929" cy="7082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Grp="1" noChangeArrowheads="1"/>
          </p:cNvSpPr>
          <p:nvPr>
            <p:ph type="title"/>
          </p:nvPr>
        </p:nvSpPr>
        <p:spPr/>
        <p:txBody>
          <a:bodyPr>
            <a:normAutofit/>
          </a:bodyPr>
          <a:lstStyle/>
          <a:p>
            <a:pPr eaLnBrk="1" hangingPunct="1"/>
            <a:r>
              <a:rPr lang="en-US" altLang="ko-KR" sz="3600" b="1" dirty="0" smtClean="0">
                <a:solidFill>
                  <a:schemeClr val="bg1"/>
                </a:solidFill>
                <a:ea typeface="굴림" panose="020B0600000101010101" pitchFamily="50" charset="-127"/>
              </a:rPr>
              <a:t>Green</a:t>
            </a:r>
            <a:endParaRPr lang="ko-KR" altLang="en-US"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2482574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명도대비 93003파랑S5020316"/>
          <p:cNvPicPr>
            <a:picLocks noChangeAspect="1" noChangeArrowheads="1"/>
          </p:cNvPicPr>
          <p:nvPr/>
        </p:nvPicPr>
        <p:blipFill rotWithShape="1">
          <a:blip r:embed="rId3">
            <a:extLst>
              <a:ext uri="{28A0092B-C50C-407E-A947-70E740481C1C}">
                <a14:useLocalDpi xmlns:a14="http://schemas.microsoft.com/office/drawing/2010/main" val="0"/>
              </a:ext>
            </a:extLst>
          </a:blip>
          <a:srcRect l="-136" t="8725" r="136" b="16386"/>
          <a:stretch/>
        </p:blipFill>
        <p:spPr bwMode="auto">
          <a:xfrm>
            <a:off x="-11882" y="8314"/>
            <a:ext cx="12203882" cy="684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4"/>
          <p:cNvSpPr>
            <a:spLocks noGrp="1" noChangeArrowheads="1"/>
          </p:cNvSpPr>
          <p:nvPr>
            <p:ph type="title"/>
          </p:nvPr>
        </p:nvSpPr>
        <p:spPr/>
        <p:txBody>
          <a:bodyPr>
            <a:normAutofit/>
          </a:bodyPr>
          <a:lstStyle/>
          <a:p>
            <a:pPr eaLnBrk="1" hangingPunct="1"/>
            <a:r>
              <a:rPr lang="en-US" altLang="ko-KR" sz="3600" b="1" dirty="0" smtClean="0">
                <a:solidFill>
                  <a:schemeClr val="bg1"/>
                </a:solidFill>
                <a:ea typeface="굴림" panose="020B0600000101010101" pitchFamily="50" charset="-127"/>
              </a:rPr>
              <a:t>Blue</a:t>
            </a:r>
            <a:endParaRPr lang="ko-KR" altLang="en-US"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3733238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명도대비 93004하얀2S5020315"/>
          <p:cNvPicPr>
            <a:picLocks noChangeAspect="1" noChangeArrowheads="1"/>
          </p:cNvPicPr>
          <p:nvPr/>
        </p:nvPicPr>
        <p:blipFill rotWithShape="1">
          <a:blip r:embed="rId3">
            <a:extLst>
              <a:ext uri="{28A0092B-C50C-407E-A947-70E740481C1C}">
                <a14:useLocalDpi xmlns:a14="http://schemas.microsoft.com/office/drawing/2010/main" val="0"/>
              </a:ext>
            </a:extLst>
          </a:blip>
          <a:srcRect t="6369" b="15756"/>
          <a:stretch/>
        </p:blipFill>
        <p:spPr bwMode="auto">
          <a:xfrm>
            <a:off x="0" y="0"/>
            <a:ext cx="12192000" cy="71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4"/>
          <p:cNvSpPr>
            <a:spLocks noGrp="1" noChangeArrowheads="1"/>
          </p:cNvSpPr>
          <p:nvPr>
            <p:ph type="title"/>
          </p:nvPr>
        </p:nvSpPr>
        <p:spPr/>
        <p:txBody>
          <a:bodyPr>
            <a:normAutofit/>
          </a:bodyPr>
          <a:lstStyle/>
          <a:p>
            <a:pPr eaLnBrk="1" hangingPunct="1"/>
            <a:r>
              <a:rPr lang="en-US" altLang="ko-KR" sz="3600" b="1" dirty="0" smtClean="0">
                <a:solidFill>
                  <a:schemeClr val="bg1"/>
                </a:solidFill>
                <a:ea typeface="굴림" panose="020B0600000101010101" pitchFamily="50" charset="-127"/>
              </a:rPr>
              <a:t>White</a:t>
            </a:r>
            <a:endParaRPr lang="ko-KR" altLang="en-US"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883009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gray">
          <a:xfrm>
            <a:off x="0" y="0"/>
            <a:ext cx="12192000" cy="685800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33794" name="Rectangle 4"/>
          <p:cNvSpPr>
            <a:spLocks noGrp="1" noChangeArrowheads="1"/>
          </p:cNvSpPr>
          <p:nvPr>
            <p:ph type="title" sz="quarter"/>
          </p:nvPr>
        </p:nvSpPr>
        <p:spPr/>
        <p:txBody>
          <a:bodyPr>
            <a:normAutofit fontScale="90000"/>
          </a:bodyPr>
          <a:lstStyle/>
          <a:p>
            <a:pPr eaLnBrk="1" hangingPunct="1"/>
            <a:endParaRPr lang="ko-KR" altLang="en-US" smtClean="0">
              <a:ea typeface="굴림" panose="020B0600000101010101" pitchFamily="50" charset="-127"/>
            </a:endParaRPr>
          </a:p>
        </p:txBody>
      </p:sp>
      <p:pic>
        <p:nvPicPr>
          <p:cNvPr id="10" name="Picture 5" descr="명도대비 93001빨강S5020318"/>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469" t="8560" r="-469" b="15255"/>
          <a:stretch/>
        </p:blipFill>
        <p:spPr bwMode="auto">
          <a:xfrm>
            <a:off x="1200080" y="1371600"/>
            <a:ext cx="420384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명도대비 93002초록3S5020324"/>
          <p:cNvPicPr>
            <a:picLocks noGrp="1" noChangeAspect="1" noChangeArrowheads="1"/>
          </p:cNvPicPr>
          <p:nvPr>
            <p:ph sz="quarter" idx="2"/>
          </p:nvPr>
        </p:nvPicPr>
        <p:blipFill rotWithShape="1">
          <a:blip r:embed="rId4">
            <a:extLst>
              <a:ext uri="{28A0092B-C50C-407E-A947-70E740481C1C}">
                <a14:useLocalDpi xmlns:a14="http://schemas.microsoft.com/office/drawing/2010/main" val="0"/>
              </a:ext>
            </a:extLst>
          </a:blip>
          <a:srcRect l="-136" t="8349" r="136" b="14337"/>
          <a:stretch/>
        </p:blipFill>
        <p:spPr bwMode="auto">
          <a:xfrm>
            <a:off x="6818774" y="1371600"/>
            <a:ext cx="414245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명도대비 93003파랑S5020316"/>
          <p:cNvPicPr>
            <a:picLocks noGrp="1" noChangeAspect="1" noChangeArrowheads="1"/>
          </p:cNvPicPr>
          <p:nvPr>
            <p:ph sz="quarter" idx="3"/>
          </p:nvPr>
        </p:nvPicPr>
        <p:blipFill rotWithShape="1">
          <a:blip r:embed="rId5">
            <a:extLst>
              <a:ext uri="{28A0092B-C50C-407E-A947-70E740481C1C}">
                <a14:useLocalDpi xmlns:a14="http://schemas.microsoft.com/office/drawing/2010/main" val="0"/>
              </a:ext>
            </a:extLst>
          </a:blip>
          <a:srcRect l="-136" t="8725" r="136" b="16386"/>
          <a:stretch/>
        </p:blipFill>
        <p:spPr bwMode="auto">
          <a:xfrm>
            <a:off x="1163705" y="3924300"/>
            <a:ext cx="427659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명도대비 93004하얀2S5020315"/>
          <p:cNvPicPr>
            <a:picLocks noGrp="1" noChangeAspect="1" noChangeArrowheads="1"/>
          </p:cNvPicPr>
          <p:nvPr>
            <p:ph sz="quarter" idx="4"/>
          </p:nvPr>
        </p:nvPicPr>
        <p:blipFill rotWithShape="1">
          <a:blip r:embed="rId6">
            <a:extLst>
              <a:ext uri="{28A0092B-C50C-407E-A947-70E740481C1C}">
                <a14:useLocalDpi xmlns:a14="http://schemas.microsoft.com/office/drawing/2010/main" val="0"/>
              </a:ext>
            </a:extLst>
          </a:blip>
          <a:srcRect t="6369" b="15756"/>
          <a:stretch/>
        </p:blipFill>
        <p:spPr bwMode="auto">
          <a:xfrm>
            <a:off x="6833694" y="3924300"/>
            <a:ext cx="4112611"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txBox="1">
            <a:spLocks noChangeArrowheads="1"/>
          </p:cNvSpPr>
          <p:nvPr/>
        </p:nvSpPr>
        <p:spPr>
          <a:xfrm>
            <a:off x="1244601" y="1112866"/>
            <a:ext cx="4159319"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smtClean="0">
                <a:solidFill>
                  <a:schemeClr val="bg1"/>
                </a:solidFill>
                <a:ea typeface="굴림" panose="020B0600000101010101" pitchFamily="50" charset="-127"/>
              </a:rPr>
              <a:t>Red</a:t>
            </a:r>
            <a:endParaRPr lang="ko-KR" altLang="en-US" sz="3600" b="1" dirty="0">
              <a:solidFill>
                <a:schemeClr val="bg1"/>
              </a:solidFill>
              <a:ea typeface="굴림" panose="020B0600000101010101" pitchFamily="50" charset="-127"/>
            </a:endParaRPr>
          </a:p>
        </p:txBody>
      </p:sp>
      <p:sp>
        <p:nvSpPr>
          <p:cNvPr id="16" name="Rectangle 4"/>
          <p:cNvSpPr txBox="1">
            <a:spLocks noChangeArrowheads="1"/>
          </p:cNvSpPr>
          <p:nvPr/>
        </p:nvSpPr>
        <p:spPr>
          <a:xfrm>
            <a:off x="6833694" y="1112866"/>
            <a:ext cx="1645288"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smtClean="0">
                <a:solidFill>
                  <a:schemeClr val="bg1"/>
                </a:solidFill>
                <a:ea typeface="굴림" panose="020B0600000101010101" pitchFamily="50" charset="-127"/>
              </a:rPr>
              <a:t>Green</a:t>
            </a:r>
            <a:endParaRPr lang="ko-KR" altLang="en-US" sz="3600" b="1" dirty="0">
              <a:solidFill>
                <a:schemeClr val="bg1"/>
              </a:solidFill>
              <a:ea typeface="굴림" panose="020B0600000101010101" pitchFamily="50" charset="-127"/>
            </a:endParaRPr>
          </a:p>
        </p:txBody>
      </p:sp>
      <p:sp>
        <p:nvSpPr>
          <p:cNvPr id="17" name="Rectangle 4"/>
          <p:cNvSpPr txBox="1">
            <a:spLocks noChangeArrowheads="1"/>
          </p:cNvSpPr>
          <p:nvPr/>
        </p:nvSpPr>
        <p:spPr>
          <a:xfrm>
            <a:off x="1244601" y="3623714"/>
            <a:ext cx="2177038"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smtClean="0">
                <a:solidFill>
                  <a:schemeClr val="bg1"/>
                </a:solidFill>
                <a:ea typeface="굴림" panose="020B0600000101010101" pitchFamily="50" charset="-127"/>
              </a:rPr>
              <a:t>Blue</a:t>
            </a:r>
            <a:endParaRPr lang="ko-KR" altLang="en-US" sz="3600" b="1" dirty="0">
              <a:solidFill>
                <a:schemeClr val="bg1"/>
              </a:solidFill>
              <a:ea typeface="굴림" panose="020B0600000101010101" pitchFamily="50" charset="-127"/>
            </a:endParaRPr>
          </a:p>
        </p:txBody>
      </p:sp>
      <p:sp>
        <p:nvSpPr>
          <p:cNvPr id="18" name="Rectangle 4"/>
          <p:cNvSpPr txBox="1">
            <a:spLocks noChangeArrowheads="1"/>
          </p:cNvSpPr>
          <p:nvPr/>
        </p:nvSpPr>
        <p:spPr>
          <a:xfrm>
            <a:off x="6855149" y="3648594"/>
            <a:ext cx="1939716"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smtClean="0">
                <a:solidFill>
                  <a:schemeClr val="bg1"/>
                </a:solidFill>
                <a:ea typeface="굴림" panose="020B0600000101010101" pitchFamily="50" charset="-127"/>
              </a:rPr>
              <a:t>White</a:t>
            </a:r>
            <a:endParaRPr lang="ko-KR" altLang="en-US"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2234506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3840761" cy="6858000"/>
          </a:xfrm>
          <a:prstGeom prst="rect">
            <a:avLst/>
          </a:prstGeom>
          <a:solidFill>
            <a:srgbClr val="FF00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36867" name="Rectangle 3"/>
          <p:cNvSpPr>
            <a:spLocks noChangeArrowheads="1"/>
          </p:cNvSpPr>
          <p:nvPr/>
        </p:nvSpPr>
        <p:spPr bwMode="auto">
          <a:xfrm>
            <a:off x="4104534" y="0"/>
            <a:ext cx="3794763" cy="6858000"/>
          </a:xfrm>
          <a:prstGeom prst="rect">
            <a:avLst/>
          </a:prstGeom>
          <a:solidFill>
            <a:srgbClr val="00FF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36868" name="Rectangle 4"/>
          <p:cNvSpPr>
            <a:spLocks noChangeArrowheads="1"/>
          </p:cNvSpPr>
          <p:nvPr/>
        </p:nvSpPr>
        <p:spPr bwMode="auto">
          <a:xfrm>
            <a:off x="8163070" y="0"/>
            <a:ext cx="4028930" cy="6858000"/>
          </a:xfrm>
          <a:prstGeom prst="rect">
            <a:avLst/>
          </a:prstGeom>
          <a:solidFill>
            <a:srgbClr val="0000FF"/>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21763998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5027BC9A-00E1-4CE0-8C5D-1DCB0A159D9A}" type="slidenum">
              <a:rPr lang="ko-KR" altLang="en-US" sz="1600"/>
              <a:pPr eaLnBrk="1" hangingPunct="1"/>
              <a:t>25</a:t>
            </a:fld>
            <a:endParaRPr lang="en-US" altLang="ko-KR" sz="1600"/>
          </a:p>
        </p:txBody>
      </p:sp>
      <p:sp>
        <p:nvSpPr>
          <p:cNvPr id="35843" name="Rectangle 2"/>
          <p:cNvSpPr>
            <a:spLocks noChangeArrowheads="1"/>
          </p:cNvSpPr>
          <p:nvPr/>
        </p:nvSpPr>
        <p:spPr bwMode="gray">
          <a:xfrm>
            <a:off x="0" y="0"/>
            <a:ext cx="12192000" cy="6884988"/>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105363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92946CBA-09FA-4AAF-AC6B-42E482BC6E9C}" type="slidenum">
              <a:rPr lang="ko-KR" altLang="en-US" sz="1600"/>
              <a:pPr eaLnBrk="1" hangingPunct="1"/>
              <a:t>26</a:t>
            </a:fld>
            <a:endParaRPr lang="en-US" altLang="ko-KR" sz="1600"/>
          </a:p>
        </p:txBody>
      </p:sp>
      <p:sp>
        <p:nvSpPr>
          <p:cNvPr id="37891" name="Rectangle 2"/>
          <p:cNvSpPr>
            <a:spLocks noChangeArrowheads="1"/>
          </p:cNvSpPr>
          <p:nvPr/>
        </p:nvSpPr>
        <p:spPr bwMode="gray">
          <a:xfrm>
            <a:off x="0" y="0"/>
            <a:ext cx="12192000" cy="68580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156193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61F8D30E-B72A-47E5-A284-3D19E60A079F}" type="slidenum">
              <a:rPr lang="ko-KR" altLang="en-US" sz="1600"/>
              <a:pPr eaLnBrk="1" hangingPunct="1"/>
              <a:t>27</a:t>
            </a:fld>
            <a:endParaRPr lang="en-US" altLang="ko-KR" sz="1600"/>
          </a:p>
        </p:txBody>
      </p:sp>
      <p:sp>
        <p:nvSpPr>
          <p:cNvPr id="38915" name="Rectangle 2"/>
          <p:cNvSpPr>
            <a:spLocks noChangeArrowheads="1"/>
          </p:cNvSpPr>
          <p:nvPr/>
        </p:nvSpPr>
        <p:spPr bwMode="gray">
          <a:xfrm>
            <a:off x="0" y="0"/>
            <a:ext cx="12192000" cy="6858000"/>
          </a:xfrm>
          <a:prstGeom prst="rect">
            <a:avLst/>
          </a:prstGeom>
          <a:solidFill>
            <a:srgbClr val="00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2676597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A8622015-40FC-4355-8D07-4A9DE75872B9}" type="slidenum">
              <a:rPr lang="ko-KR" altLang="en-US" sz="1600"/>
              <a:pPr eaLnBrk="1" hangingPunct="1"/>
              <a:t>28</a:t>
            </a:fld>
            <a:endParaRPr lang="en-US" altLang="ko-KR" sz="1600"/>
          </a:p>
        </p:txBody>
      </p:sp>
      <p:sp>
        <p:nvSpPr>
          <p:cNvPr id="39939" name="Rectangle 2"/>
          <p:cNvSpPr>
            <a:spLocks noChangeArrowheads="1"/>
          </p:cNvSpPr>
          <p:nvPr/>
        </p:nvSpPr>
        <p:spPr bwMode="gray">
          <a:xfrm>
            <a:off x="0" y="0"/>
            <a:ext cx="12192000" cy="6858000"/>
          </a:xfrm>
          <a:prstGeom prst="rect">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224323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604A7B0D-7ABB-483E-BC0B-B4FC9B534B18}" type="slidenum">
              <a:rPr lang="ko-KR" altLang="en-US" sz="1600"/>
              <a:pPr eaLnBrk="1" hangingPunct="1"/>
              <a:t>29</a:t>
            </a:fld>
            <a:endParaRPr lang="en-US" altLang="ko-KR" sz="1600"/>
          </a:p>
        </p:txBody>
      </p:sp>
      <p:sp>
        <p:nvSpPr>
          <p:cNvPr id="40963" name="Rectangle 2"/>
          <p:cNvSpPr>
            <a:spLocks noChangeArrowheads="1"/>
          </p:cNvSpPr>
          <p:nvPr/>
        </p:nvSpPr>
        <p:spPr bwMode="gray">
          <a:xfrm>
            <a:off x="1524000" y="0"/>
            <a:ext cx="9144000" cy="68580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940055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391"/>
            <a:ext cx="6383154" cy="5280609"/>
          </a:xfrm>
          <a:prstGeom prst="rect">
            <a:avLst/>
          </a:prstGeom>
        </p:spPr>
      </p:pic>
      <p:pic>
        <p:nvPicPr>
          <p:cNvPr id="6" name="그림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3867" y="1101970"/>
            <a:ext cx="6048133" cy="5798647"/>
          </a:xfrm>
          <a:prstGeom prst="rect">
            <a:avLst/>
          </a:prstGeom>
        </p:spPr>
      </p:pic>
      <p:sp>
        <p:nvSpPr>
          <p:cNvPr id="2" name="제목 1"/>
          <p:cNvSpPr>
            <a:spLocks noGrp="1"/>
          </p:cNvSpPr>
          <p:nvPr>
            <p:ph type="title"/>
          </p:nvPr>
        </p:nvSpPr>
        <p:spPr>
          <a:xfrm>
            <a:off x="838200" y="365125"/>
            <a:ext cx="10515600" cy="736845"/>
          </a:xfrm>
        </p:spPr>
        <p:txBody>
          <a:bodyPr>
            <a:normAutofit/>
          </a:bodyPr>
          <a:lstStyle/>
          <a:p>
            <a:r>
              <a:rPr lang="en-US" altLang="ko-KR" sz="4000" b="1" dirty="0" smtClean="0">
                <a:latin typeface="맑은 고딕" panose="020B0503020000020004" pitchFamily="50" charset="-127"/>
              </a:rPr>
              <a:t>What is the primary colors of pigment </a:t>
            </a:r>
            <a:endParaRPr lang="ko-KR" altLang="en-US" sz="4000" dirty="0"/>
          </a:p>
        </p:txBody>
      </p:sp>
    </p:spTree>
    <p:extLst>
      <p:ext uri="{BB962C8B-B14F-4D97-AF65-F5344CB8AC3E}">
        <p14:creationId xmlns:p14="http://schemas.microsoft.com/office/powerpoint/2010/main" val="642722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92946CBA-09FA-4AAF-AC6B-42E482BC6E9C}" type="slidenum">
              <a:rPr lang="ko-KR" altLang="en-US" sz="1600"/>
              <a:pPr eaLnBrk="1" hangingPunct="1"/>
              <a:t>30</a:t>
            </a:fld>
            <a:endParaRPr lang="en-US" altLang="ko-KR" sz="1600"/>
          </a:p>
        </p:txBody>
      </p:sp>
      <p:sp>
        <p:nvSpPr>
          <p:cNvPr id="37891" name="Rectangle 2"/>
          <p:cNvSpPr>
            <a:spLocks noChangeArrowheads="1"/>
          </p:cNvSpPr>
          <p:nvPr/>
        </p:nvSpPr>
        <p:spPr bwMode="gray">
          <a:xfrm>
            <a:off x="0" y="0"/>
            <a:ext cx="12192000" cy="6858000"/>
          </a:xfrm>
          <a:prstGeom prst="rect">
            <a:avLst/>
          </a:prstGeom>
          <a:solidFill>
            <a:srgbClr val="FFFF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5516087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3840761" cy="6858000"/>
          </a:xfrm>
          <a:prstGeom prst="rect">
            <a:avLst/>
          </a:prstGeom>
          <a:solidFill>
            <a:srgbClr val="FF00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44035" name="Rectangle 3"/>
          <p:cNvSpPr>
            <a:spLocks noChangeArrowheads="1"/>
          </p:cNvSpPr>
          <p:nvPr/>
        </p:nvSpPr>
        <p:spPr bwMode="auto">
          <a:xfrm>
            <a:off x="4101100" y="0"/>
            <a:ext cx="3794763" cy="6858000"/>
          </a:xfrm>
          <a:prstGeom prst="rect">
            <a:avLst/>
          </a:prstGeom>
          <a:solidFill>
            <a:srgbClr val="00FF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44036" name="Rectangle 4"/>
          <p:cNvSpPr>
            <a:spLocks noChangeArrowheads="1"/>
          </p:cNvSpPr>
          <p:nvPr/>
        </p:nvSpPr>
        <p:spPr bwMode="auto">
          <a:xfrm>
            <a:off x="8163070" y="0"/>
            <a:ext cx="4028930" cy="6858000"/>
          </a:xfrm>
          <a:prstGeom prst="rect">
            <a:avLst/>
          </a:prstGeom>
          <a:solidFill>
            <a:srgbClr val="FFFF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8080046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61F8D30E-B72A-47E5-A284-3D19E60A079F}" type="slidenum">
              <a:rPr lang="ko-KR" altLang="en-US" sz="1600"/>
              <a:pPr eaLnBrk="1" hangingPunct="1"/>
              <a:t>32</a:t>
            </a:fld>
            <a:endParaRPr lang="en-US" altLang="ko-KR" sz="1600"/>
          </a:p>
        </p:txBody>
      </p:sp>
      <p:sp>
        <p:nvSpPr>
          <p:cNvPr id="38915" name="Rectangle 2"/>
          <p:cNvSpPr>
            <a:spLocks noChangeArrowheads="1"/>
          </p:cNvSpPr>
          <p:nvPr/>
        </p:nvSpPr>
        <p:spPr bwMode="gray">
          <a:xfrm>
            <a:off x="0" y="0"/>
            <a:ext cx="12192000" cy="6858000"/>
          </a:xfrm>
          <a:prstGeom prst="rect">
            <a:avLst/>
          </a:prstGeom>
          <a:solidFill>
            <a:srgbClr val="00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9769587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3835479" cy="6858000"/>
          </a:xfrm>
          <a:prstGeom prst="rect">
            <a:avLst/>
          </a:prstGeom>
          <a:solidFill>
            <a:srgbClr val="00FF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46083" name="Rectangle 3"/>
          <p:cNvSpPr>
            <a:spLocks noChangeArrowheads="1"/>
          </p:cNvSpPr>
          <p:nvPr/>
        </p:nvSpPr>
        <p:spPr bwMode="auto">
          <a:xfrm>
            <a:off x="4107274" y="0"/>
            <a:ext cx="3789542" cy="6858000"/>
          </a:xfrm>
          <a:prstGeom prst="rect">
            <a:avLst/>
          </a:prstGeom>
          <a:solidFill>
            <a:srgbClr val="0000FF"/>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46084" name="Rectangle 4"/>
          <p:cNvSpPr>
            <a:spLocks noChangeArrowheads="1"/>
          </p:cNvSpPr>
          <p:nvPr/>
        </p:nvSpPr>
        <p:spPr bwMode="auto">
          <a:xfrm>
            <a:off x="8168612" y="0"/>
            <a:ext cx="4023388" cy="6858000"/>
          </a:xfrm>
          <a:prstGeom prst="rect">
            <a:avLst/>
          </a:prstGeom>
          <a:solidFill>
            <a:srgbClr val="00FFFF"/>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547981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A8622015-40FC-4355-8D07-4A9DE75872B9}" type="slidenum">
              <a:rPr lang="ko-KR" altLang="en-US" sz="1600"/>
              <a:pPr eaLnBrk="1" hangingPunct="1"/>
              <a:t>34</a:t>
            </a:fld>
            <a:endParaRPr lang="en-US" altLang="ko-KR" sz="1600"/>
          </a:p>
        </p:txBody>
      </p:sp>
      <p:sp>
        <p:nvSpPr>
          <p:cNvPr id="39939" name="Rectangle 2"/>
          <p:cNvSpPr>
            <a:spLocks noChangeArrowheads="1"/>
          </p:cNvSpPr>
          <p:nvPr/>
        </p:nvSpPr>
        <p:spPr bwMode="gray">
          <a:xfrm>
            <a:off x="0" y="0"/>
            <a:ext cx="12192000" cy="6858000"/>
          </a:xfrm>
          <a:prstGeom prst="rect">
            <a:avLst/>
          </a:pr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3798031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3824914" cy="6858000"/>
          </a:xfrm>
          <a:prstGeom prst="rect">
            <a:avLst/>
          </a:prstGeom>
          <a:solidFill>
            <a:srgbClr val="FF0000"/>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48131" name="Rectangle 3"/>
          <p:cNvSpPr>
            <a:spLocks noChangeArrowheads="1"/>
          </p:cNvSpPr>
          <p:nvPr/>
        </p:nvSpPr>
        <p:spPr bwMode="auto">
          <a:xfrm>
            <a:off x="4112751" y="0"/>
            <a:ext cx="3779105" cy="6858000"/>
          </a:xfrm>
          <a:prstGeom prst="rect">
            <a:avLst/>
          </a:prstGeom>
          <a:solidFill>
            <a:srgbClr val="0000FF"/>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48132" name="Rectangle 4"/>
          <p:cNvSpPr>
            <a:spLocks noChangeArrowheads="1"/>
          </p:cNvSpPr>
          <p:nvPr/>
        </p:nvSpPr>
        <p:spPr bwMode="auto">
          <a:xfrm>
            <a:off x="8179694" y="0"/>
            <a:ext cx="4012306" cy="6858000"/>
          </a:xfrm>
          <a:prstGeom prst="rect">
            <a:avLst/>
          </a:prstGeom>
          <a:solidFill>
            <a:srgbClr val="FF00FF"/>
          </a:solidFill>
          <a:ln w="9525">
            <a:solidFill>
              <a:schemeClr val="tx1"/>
            </a:solidFill>
            <a:miter lim="800000"/>
            <a:headEnd/>
            <a:tailEnd/>
          </a:ln>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3536907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뽀샵처리 93004 노랑 yellow"/>
          <p:cNvPicPr>
            <a:picLocks noChangeAspect="1" noChangeArrowheads="1"/>
          </p:cNvPicPr>
          <p:nvPr/>
        </p:nvPicPr>
        <p:blipFill rotWithShape="1">
          <a:blip r:embed="rId2">
            <a:extLst>
              <a:ext uri="{28A0092B-C50C-407E-A947-70E740481C1C}">
                <a14:useLocalDpi xmlns:a14="http://schemas.microsoft.com/office/drawing/2010/main" val="0"/>
              </a:ext>
            </a:extLst>
          </a:blip>
          <a:srcRect l="-136" t="4719" r="136" b="18693"/>
          <a:stretch/>
        </p:blipFill>
        <p:spPr bwMode="auto">
          <a:xfrm>
            <a:off x="-34065" y="1"/>
            <a:ext cx="12222929" cy="701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4"/>
          <p:cNvSpPr>
            <a:spLocks noGrp="1" noChangeArrowheads="1"/>
          </p:cNvSpPr>
          <p:nvPr>
            <p:ph type="title"/>
          </p:nvPr>
        </p:nvSpPr>
        <p:spPr/>
        <p:txBody>
          <a:bodyPr/>
          <a:lstStyle/>
          <a:p>
            <a:pPr eaLnBrk="1" hangingPunct="1"/>
            <a:r>
              <a:rPr lang="en-US" altLang="ko-KR" sz="3600" b="1" dirty="0" smtClean="0">
                <a:solidFill>
                  <a:schemeClr val="bg1"/>
                </a:solidFill>
                <a:ea typeface="굴림" panose="020B0600000101010101" pitchFamily="50" charset="-127"/>
              </a:rPr>
              <a:t>yellow</a:t>
            </a:r>
            <a:r>
              <a:rPr lang="en-US" altLang="ko-KR" sz="3200" dirty="0">
                <a:ea typeface="굴림" panose="020B0600000101010101" pitchFamily="50" charset="-127"/>
              </a:rPr>
              <a:t>)</a:t>
            </a:r>
            <a:endParaRPr lang="ko-KR" altLang="en-US" sz="3200" dirty="0">
              <a:ea typeface="굴림" panose="020B0600000101010101" pitchFamily="50" charset="-127"/>
            </a:endParaRPr>
          </a:p>
        </p:txBody>
      </p:sp>
    </p:spTree>
    <p:extLst>
      <p:ext uri="{BB962C8B-B14F-4D97-AF65-F5344CB8AC3E}">
        <p14:creationId xmlns:p14="http://schemas.microsoft.com/office/powerpoint/2010/main" val="917798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뽀샵처리 93005 청록 cyan"/>
          <p:cNvPicPr>
            <a:picLocks noChangeAspect="1" noChangeArrowheads="1"/>
          </p:cNvPicPr>
          <p:nvPr/>
        </p:nvPicPr>
        <p:blipFill rotWithShape="1">
          <a:blip r:embed="rId2">
            <a:extLst>
              <a:ext uri="{28A0092B-C50C-407E-A947-70E740481C1C}">
                <a14:useLocalDpi xmlns:a14="http://schemas.microsoft.com/office/drawing/2010/main" val="0"/>
              </a:ext>
            </a:extLst>
          </a:blip>
          <a:srcRect l="-136" t="4913" r="136" b="18669"/>
          <a:stretch/>
        </p:blipFill>
        <p:spPr bwMode="auto">
          <a:xfrm>
            <a:off x="0" y="1"/>
            <a:ext cx="12192000" cy="698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4"/>
          <p:cNvSpPr>
            <a:spLocks noGrp="1" noChangeArrowheads="1"/>
          </p:cNvSpPr>
          <p:nvPr>
            <p:ph type="title"/>
          </p:nvPr>
        </p:nvSpPr>
        <p:spPr/>
        <p:txBody>
          <a:bodyPr/>
          <a:lstStyle/>
          <a:p>
            <a:pPr eaLnBrk="1" hangingPunct="1"/>
            <a:r>
              <a:rPr lang="en-US" altLang="ko-KR" sz="3600" b="1" dirty="0" smtClean="0">
                <a:solidFill>
                  <a:schemeClr val="bg1"/>
                </a:solidFill>
                <a:ea typeface="굴림" panose="020B0600000101010101" pitchFamily="50" charset="-127"/>
              </a:rPr>
              <a:t>cyan</a:t>
            </a:r>
            <a:r>
              <a:rPr lang="en-US" altLang="ko-KR" sz="3200" dirty="0">
                <a:ea typeface="굴림" panose="020B0600000101010101" pitchFamily="50" charset="-127"/>
              </a:rPr>
              <a:t>)</a:t>
            </a:r>
          </a:p>
        </p:txBody>
      </p:sp>
    </p:spTree>
    <p:extLst>
      <p:ext uri="{BB962C8B-B14F-4D97-AF65-F5344CB8AC3E}">
        <p14:creationId xmlns:p14="http://schemas.microsoft.com/office/powerpoint/2010/main" val="2930516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뽀샵처리 93006 다홍 magenta"/>
          <p:cNvPicPr>
            <a:picLocks noChangeAspect="1" noChangeArrowheads="1"/>
          </p:cNvPicPr>
          <p:nvPr/>
        </p:nvPicPr>
        <p:blipFill rotWithShape="1">
          <a:blip r:embed="rId3">
            <a:extLst>
              <a:ext uri="{28A0092B-C50C-407E-A947-70E740481C1C}">
                <a14:useLocalDpi xmlns:a14="http://schemas.microsoft.com/office/drawing/2010/main" val="0"/>
              </a:ext>
            </a:extLst>
          </a:blip>
          <a:srcRect t="5635" b="18930"/>
          <a:stretch/>
        </p:blipFill>
        <p:spPr bwMode="auto">
          <a:xfrm>
            <a:off x="0" y="1"/>
            <a:ext cx="12203882" cy="6899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3"/>
          <p:cNvSpPr>
            <a:spLocks noGrp="1" noChangeArrowheads="1"/>
          </p:cNvSpPr>
          <p:nvPr>
            <p:ph type="title"/>
          </p:nvPr>
        </p:nvSpPr>
        <p:spPr/>
        <p:txBody>
          <a:bodyPr>
            <a:normAutofit/>
          </a:bodyPr>
          <a:lstStyle/>
          <a:p>
            <a:pPr eaLnBrk="1" hangingPunct="1"/>
            <a:r>
              <a:rPr lang="en-US" altLang="ko-KR" sz="3600" b="1" dirty="0" smtClean="0">
                <a:solidFill>
                  <a:schemeClr val="bg1"/>
                </a:solidFill>
                <a:ea typeface="굴림" panose="020B0600000101010101" pitchFamily="50" charset="-127"/>
              </a:rPr>
              <a:t>magenta</a:t>
            </a:r>
            <a:endParaRPr lang="en-US" altLang="ko-KR"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29620914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ChangeArrowheads="1"/>
          </p:cNvSpPr>
          <p:nvPr/>
        </p:nvSpPr>
        <p:spPr bwMode="gray">
          <a:xfrm>
            <a:off x="0" y="0"/>
            <a:ext cx="12192000" cy="685800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
        <p:nvSpPr>
          <p:cNvPr id="52226" name="Rectangle 4"/>
          <p:cNvSpPr>
            <a:spLocks noGrp="1" noChangeArrowheads="1"/>
          </p:cNvSpPr>
          <p:nvPr>
            <p:ph type="title" sz="quarter"/>
          </p:nvPr>
        </p:nvSpPr>
        <p:spPr/>
        <p:txBody>
          <a:bodyPr>
            <a:normAutofit fontScale="90000"/>
          </a:bodyPr>
          <a:lstStyle/>
          <a:p>
            <a:pPr eaLnBrk="1" hangingPunct="1"/>
            <a:endParaRPr lang="ko-KR" altLang="en-US" smtClean="0">
              <a:ea typeface="굴림" panose="020B0600000101010101" pitchFamily="50" charset="-127"/>
            </a:endParaRPr>
          </a:p>
        </p:txBody>
      </p:sp>
      <p:sp>
        <p:nvSpPr>
          <p:cNvPr id="52227" name="Rectangle 8"/>
          <p:cNvSpPr>
            <a:spLocks noGrp="1" noChangeArrowheads="1"/>
          </p:cNvSpPr>
          <p:nvPr>
            <p:ph sz="quarter" idx="4"/>
          </p:nvPr>
        </p:nvSpPr>
        <p:spPr/>
        <p:txBody>
          <a:bodyPr/>
          <a:lstStyle/>
          <a:p>
            <a:pPr eaLnBrk="1" hangingPunct="1"/>
            <a:endParaRPr lang="ko-KR" altLang="en-US" sz="2000">
              <a:ea typeface="굴림" panose="020B0600000101010101" pitchFamily="50" charset="-127"/>
            </a:endParaRPr>
          </a:p>
        </p:txBody>
      </p:sp>
      <p:pic>
        <p:nvPicPr>
          <p:cNvPr id="10" name="Picture 5" descr="뽀샵처리 93004 노랑 yellow"/>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136" t="4719" r="136" b="18693"/>
          <a:stretch/>
        </p:blipFill>
        <p:spPr bwMode="auto">
          <a:xfrm>
            <a:off x="1211140" y="1371600"/>
            <a:ext cx="418172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뽀샵처리 93005 청록 cyan"/>
          <p:cNvPicPr>
            <a:picLocks noGrp="1" noChangeAspect="1" noChangeArrowheads="1"/>
          </p:cNvPicPr>
          <p:nvPr>
            <p:ph sz="quarter" idx="2"/>
          </p:nvPr>
        </p:nvPicPr>
        <p:blipFill rotWithShape="1">
          <a:blip r:embed="rId3">
            <a:extLst>
              <a:ext uri="{28A0092B-C50C-407E-A947-70E740481C1C}">
                <a14:useLocalDpi xmlns:a14="http://schemas.microsoft.com/office/drawing/2010/main" val="0"/>
              </a:ext>
            </a:extLst>
          </a:blip>
          <a:srcRect l="-136" t="4913" r="136" b="18669"/>
          <a:stretch/>
        </p:blipFill>
        <p:spPr bwMode="auto">
          <a:xfrm>
            <a:off x="6794489" y="1371600"/>
            <a:ext cx="419102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뽀샵처리 93006 다홍 magenta"/>
          <p:cNvPicPr>
            <a:picLocks noGrp="1" noChangeAspect="1" noChangeArrowheads="1"/>
          </p:cNvPicPr>
          <p:nvPr>
            <p:ph sz="quarter" idx="3"/>
          </p:nvPr>
        </p:nvPicPr>
        <p:blipFill rotWithShape="1">
          <a:blip r:embed="rId4">
            <a:extLst>
              <a:ext uri="{28A0092B-C50C-407E-A947-70E740481C1C}">
                <a14:useLocalDpi xmlns:a14="http://schemas.microsoft.com/office/drawing/2010/main" val="0"/>
              </a:ext>
            </a:extLst>
          </a:blip>
          <a:srcRect t="5635" b="18930"/>
          <a:stretch/>
        </p:blipFill>
        <p:spPr bwMode="auto">
          <a:xfrm>
            <a:off x="1176857" y="3892550"/>
            <a:ext cx="4245636"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txBox="1">
            <a:spLocks noChangeArrowheads="1"/>
          </p:cNvSpPr>
          <p:nvPr/>
        </p:nvSpPr>
        <p:spPr>
          <a:xfrm>
            <a:off x="1244601" y="94297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smtClean="0">
                <a:solidFill>
                  <a:schemeClr val="bg1"/>
                </a:solidFill>
                <a:ea typeface="굴림" panose="020B0600000101010101" pitchFamily="50" charset="-127"/>
              </a:rPr>
              <a:t>yellow</a:t>
            </a:r>
            <a:endParaRPr lang="ko-KR" altLang="en-US" sz="3200" dirty="0">
              <a:ea typeface="굴림" panose="020B0600000101010101" pitchFamily="50" charset="-127"/>
            </a:endParaRPr>
          </a:p>
        </p:txBody>
      </p:sp>
      <p:sp>
        <p:nvSpPr>
          <p:cNvPr id="14" name="Rectangle 4"/>
          <p:cNvSpPr txBox="1">
            <a:spLocks noChangeArrowheads="1"/>
          </p:cNvSpPr>
          <p:nvPr/>
        </p:nvSpPr>
        <p:spPr>
          <a:xfrm>
            <a:off x="6794489" y="94297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dirty="0" smtClean="0">
                <a:solidFill>
                  <a:schemeClr val="bg1"/>
                </a:solidFill>
                <a:ea typeface="굴림" panose="020B0600000101010101" pitchFamily="50" charset="-127"/>
              </a:rPr>
              <a:t>cyan</a:t>
            </a:r>
            <a:endParaRPr lang="en-US" altLang="ko-KR" sz="3200" dirty="0">
              <a:ea typeface="굴림" panose="020B0600000101010101" pitchFamily="50" charset="-127"/>
            </a:endParaRPr>
          </a:p>
        </p:txBody>
      </p:sp>
      <p:sp>
        <p:nvSpPr>
          <p:cNvPr id="15" name="Rectangle 3"/>
          <p:cNvSpPr txBox="1">
            <a:spLocks noChangeArrowheads="1"/>
          </p:cNvSpPr>
          <p:nvPr/>
        </p:nvSpPr>
        <p:spPr>
          <a:xfrm>
            <a:off x="1244601" y="3537743"/>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3600" b="1" smtClean="0">
                <a:solidFill>
                  <a:schemeClr val="bg1"/>
                </a:solidFill>
                <a:ea typeface="굴림" panose="020B0600000101010101" pitchFamily="50" charset="-127"/>
              </a:rPr>
              <a:t>magenta</a:t>
            </a:r>
            <a:endParaRPr lang="en-US" altLang="ko-KR" sz="3600" b="1" dirty="0">
              <a:solidFill>
                <a:schemeClr val="bg1"/>
              </a:solidFill>
              <a:ea typeface="굴림" panose="020B0600000101010101" pitchFamily="50" charset="-127"/>
            </a:endParaRPr>
          </a:p>
        </p:txBody>
      </p:sp>
    </p:spTree>
    <p:extLst>
      <p:ext uri="{BB962C8B-B14F-4D97-AF65-F5344CB8AC3E}">
        <p14:creationId xmlns:p14="http://schemas.microsoft.com/office/powerpoint/2010/main" val="403150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dirty="0" smtClean="0">
                <a:solidFill>
                  <a:schemeClr val="tx1"/>
                </a:solidFill>
              </a:rPr>
              <a:t>Background Question</a:t>
            </a:r>
            <a:endParaRPr lang="ko-KR" altLang="en-US" dirty="0"/>
          </a:p>
        </p:txBody>
      </p:sp>
      <p:pic>
        <p:nvPicPr>
          <p:cNvPr id="4" name="그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31539"/>
            <a:ext cx="5454316" cy="5454316"/>
          </a:xfrm>
          <a:prstGeom prst="rect">
            <a:avLst/>
          </a:prstGeom>
        </p:spPr>
      </p:pic>
      <p:sp>
        <p:nvSpPr>
          <p:cNvPr id="3" name="내용 개체 틀 2"/>
          <p:cNvSpPr>
            <a:spLocks noGrp="1"/>
          </p:cNvSpPr>
          <p:nvPr>
            <p:ph idx="1"/>
          </p:nvPr>
        </p:nvSpPr>
        <p:spPr>
          <a:xfrm>
            <a:off x="4972050" y="2000249"/>
            <a:ext cx="7219950" cy="4176713"/>
          </a:xfrm>
        </p:spPr>
        <p:txBody>
          <a:bodyPr/>
          <a:lstStyle/>
          <a:p>
            <a:pPr>
              <a:defRPr/>
            </a:pPr>
            <a:r>
              <a:rPr lang="en-US" altLang="ko-KR" b="1" dirty="0">
                <a:latin typeface="맑은 고딕" panose="020B0503020000020004" pitchFamily="50" charset="-127"/>
              </a:rPr>
              <a:t>What is the primary colors of light </a:t>
            </a:r>
            <a:r>
              <a:rPr lang="en-US" altLang="ko-KR" b="1" dirty="0" smtClean="0">
                <a:latin typeface="맑은 고딕" panose="020B0503020000020004" pitchFamily="50" charset="-127"/>
              </a:rPr>
              <a:t>?</a:t>
            </a:r>
          </a:p>
          <a:p>
            <a:pPr>
              <a:defRPr/>
            </a:pPr>
            <a:endParaRPr lang="en-US" altLang="ko-KR" b="1" dirty="0" smtClean="0">
              <a:latin typeface="맑은 고딕" panose="020B0503020000020004" pitchFamily="50" charset="-127"/>
            </a:endParaRPr>
          </a:p>
          <a:p>
            <a:pPr>
              <a:defRPr/>
            </a:pPr>
            <a:r>
              <a:rPr lang="en-US" altLang="ko-KR" b="1" dirty="0" smtClean="0">
                <a:latin typeface="맑은 고딕" panose="020B0503020000020004" pitchFamily="50" charset="-127"/>
              </a:rPr>
              <a:t>What </a:t>
            </a:r>
            <a:r>
              <a:rPr lang="en-US" altLang="ko-KR" b="1" dirty="0">
                <a:latin typeface="맑은 고딕" panose="020B0503020000020004" pitchFamily="50" charset="-127"/>
              </a:rPr>
              <a:t>is the primary colors of pigment </a:t>
            </a:r>
            <a:r>
              <a:rPr lang="en-US" altLang="ko-KR" b="1" dirty="0" smtClean="0">
                <a:latin typeface="맑은 고딕" panose="020B0503020000020004" pitchFamily="50" charset="-127"/>
              </a:rPr>
              <a:t>?</a:t>
            </a:r>
          </a:p>
          <a:p>
            <a:pPr>
              <a:defRPr/>
            </a:pPr>
            <a:endParaRPr lang="en-US" altLang="ko-KR" b="1" dirty="0" smtClean="0">
              <a:latin typeface="맑은 고딕" panose="020B0503020000020004" pitchFamily="50" charset="-127"/>
            </a:endParaRPr>
          </a:p>
          <a:p>
            <a:pPr>
              <a:defRPr/>
            </a:pPr>
            <a:r>
              <a:rPr lang="en-US" altLang="ko-KR" b="1" dirty="0" smtClean="0">
                <a:latin typeface="맑은 고딕" panose="020B0503020000020004" pitchFamily="50" charset="-127"/>
              </a:rPr>
              <a:t>What </a:t>
            </a:r>
            <a:r>
              <a:rPr lang="en-US" altLang="ko-KR" b="1" dirty="0" err="1">
                <a:latin typeface="맑은 고딕" panose="020B0503020000020004" pitchFamily="50" charset="-127"/>
              </a:rPr>
              <a:t>i</a:t>
            </a:r>
            <a:r>
              <a:rPr lang="ko-KR" altLang="ko-KR" b="1" dirty="0">
                <a:latin typeface="맑은 고딕" panose="020B0503020000020004" pitchFamily="50" charset="-127"/>
              </a:rPr>
              <a:t>s the relationship between the</a:t>
            </a:r>
            <a:r>
              <a:rPr lang="en-US" altLang="ko-KR" b="1" dirty="0">
                <a:latin typeface="맑은 고딕" panose="020B0503020000020004" pitchFamily="50" charset="-127"/>
              </a:rPr>
              <a:t> </a:t>
            </a:r>
            <a:r>
              <a:rPr lang="ko-KR" altLang="ko-KR" b="1" dirty="0">
                <a:latin typeface="맑은 고딕" panose="020B0503020000020004" pitchFamily="50" charset="-127"/>
              </a:rPr>
              <a:t>primary colors of light and</a:t>
            </a:r>
            <a:r>
              <a:rPr lang="en-US" altLang="ko-KR" b="1" dirty="0">
                <a:latin typeface="맑은 고딕" panose="020B0503020000020004" pitchFamily="50" charset="-127"/>
              </a:rPr>
              <a:t> pigment </a:t>
            </a:r>
            <a:r>
              <a:rPr lang="ko-KR" altLang="ko-KR" b="1" dirty="0">
                <a:latin typeface="맑은 고딕" panose="020B0503020000020004" pitchFamily="50" charset="-127"/>
              </a:rPr>
              <a:t>?</a:t>
            </a:r>
            <a:endParaRPr lang="en-US" altLang="ko-KR" b="1" dirty="0">
              <a:latin typeface="맑은 고딕" panose="020B0503020000020004" pitchFamily="50" charset="-127"/>
            </a:endParaRPr>
          </a:p>
        </p:txBody>
      </p:sp>
    </p:spTree>
    <p:extLst>
      <p:ext uri="{BB962C8B-B14F-4D97-AF65-F5344CB8AC3E}">
        <p14:creationId xmlns:p14="http://schemas.microsoft.com/office/powerpoint/2010/main" val="197492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슬라이드 번호 개체 틀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fld id="{A4E44FAA-5A2E-4E78-87CE-55870E61B436}" type="slidenum">
              <a:rPr lang="ko-KR" altLang="en-US" sz="1600"/>
              <a:pPr eaLnBrk="1" hangingPunct="1"/>
              <a:t>40</a:t>
            </a:fld>
            <a:endParaRPr lang="en-US" altLang="ko-KR" sz="1600"/>
          </a:p>
        </p:txBody>
      </p:sp>
      <p:sp>
        <p:nvSpPr>
          <p:cNvPr id="41987" name="Rectangle 2"/>
          <p:cNvSpPr>
            <a:spLocks noChangeArrowheads="1"/>
          </p:cNvSpPr>
          <p:nvPr/>
        </p:nvSpPr>
        <p:spPr bwMode="gray">
          <a:xfrm>
            <a:off x="0" y="0"/>
            <a:ext cx="12192000" cy="685800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000" b="1">
                <a:solidFill>
                  <a:schemeClr val="bg1"/>
                </a:solidFill>
                <a:latin typeface="Verdana" panose="020B0604030504040204" pitchFamily="34" charset="0"/>
                <a:ea typeface="굴림" panose="020B0600000101010101" pitchFamily="50" charset="-127"/>
              </a:defRPr>
            </a:lvl1pPr>
            <a:lvl2pPr marL="742950" indent="-285750" eaLnBrk="0" hangingPunct="0">
              <a:defRPr sz="1000" b="1">
                <a:solidFill>
                  <a:schemeClr val="bg1"/>
                </a:solidFill>
                <a:latin typeface="Verdana" panose="020B0604030504040204" pitchFamily="34" charset="0"/>
                <a:ea typeface="굴림" panose="020B0600000101010101" pitchFamily="50" charset="-127"/>
              </a:defRPr>
            </a:lvl2pPr>
            <a:lvl3pPr marL="1143000" indent="-228600" eaLnBrk="0" hangingPunct="0">
              <a:defRPr sz="1000" b="1">
                <a:solidFill>
                  <a:schemeClr val="bg1"/>
                </a:solidFill>
                <a:latin typeface="Verdana" panose="020B0604030504040204" pitchFamily="34" charset="0"/>
                <a:ea typeface="굴림" panose="020B0600000101010101" pitchFamily="50" charset="-127"/>
              </a:defRPr>
            </a:lvl3pPr>
            <a:lvl4pPr marL="1600200" indent="-228600" eaLnBrk="0" hangingPunct="0">
              <a:defRPr sz="1000" b="1">
                <a:solidFill>
                  <a:schemeClr val="bg1"/>
                </a:solidFill>
                <a:latin typeface="Verdana" panose="020B0604030504040204" pitchFamily="34" charset="0"/>
                <a:ea typeface="굴림" panose="020B0600000101010101" pitchFamily="50" charset="-127"/>
              </a:defRPr>
            </a:lvl4pPr>
            <a:lvl5pPr marL="2057400" indent="-228600" eaLnBrk="0" hangingPunct="0">
              <a:defRPr sz="1000" b="1">
                <a:solidFill>
                  <a:schemeClr val="bg1"/>
                </a:solidFill>
                <a:latin typeface="Verdana" panose="020B0604030504040204" pitchFamily="34" charset="0"/>
                <a:ea typeface="굴림" panose="020B0600000101010101" pitchFamily="50" charset="-127"/>
              </a:defRPr>
            </a:lvl5pPr>
            <a:lvl6pPr marL="25146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6pPr>
            <a:lvl7pPr marL="29718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7pPr>
            <a:lvl8pPr marL="34290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8pPr>
            <a:lvl9pPr marL="3886200" indent="-228600" eaLnBrk="0" fontAlgn="base" hangingPunct="0">
              <a:spcBef>
                <a:spcPct val="0"/>
              </a:spcBef>
              <a:spcAft>
                <a:spcPct val="0"/>
              </a:spcAft>
              <a:defRPr sz="1000" b="1">
                <a:solidFill>
                  <a:schemeClr val="bg1"/>
                </a:solidFill>
                <a:latin typeface="Verdana" panose="020B0604030504040204" pitchFamily="34" charset="0"/>
                <a:ea typeface="굴림" panose="020B0600000101010101" pitchFamily="50" charset="-127"/>
              </a:defRPr>
            </a:lvl9pPr>
          </a:lstStyle>
          <a:p>
            <a:pPr eaLnBrk="1" hangingPunct="1"/>
            <a:endParaRPr lang="ko-KR" altLang="en-US"/>
          </a:p>
        </p:txBody>
      </p:sp>
    </p:spTree>
    <p:extLst>
      <p:ext uri="{BB962C8B-B14F-4D97-AF65-F5344CB8AC3E}">
        <p14:creationId xmlns:p14="http://schemas.microsoft.com/office/powerpoint/2010/main" val="842515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365125"/>
            <a:ext cx="12192000" cy="1325563"/>
          </a:xfrm>
        </p:spPr>
        <p:txBody>
          <a:bodyPr>
            <a:normAutofit/>
          </a:bodyPr>
          <a:lstStyle/>
          <a:p>
            <a:r>
              <a:rPr lang="en-US" altLang="ko-KR" sz="3600" b="1" spc="-300" dirty="0" smtClean="0">
                <a:solidFill>
                  <a:srgbClr val="D90909"/>
                </a:solidFill>
                <a:latin typeface="맑은 고딕" panose="020B0503020000020004" pitchFamily="50" charset="-127"/>
              </a:rPr>
              <a:t>Activity 2</a:t>
            </a:r>
            <a:r>
              <a:rPr lang="en-US" altLang="ko-KR" sz="3600" b="1" spc="-300" dirty="0">
                <a:solidFill>
                  <a:srgbClr val="D90909"/>
                </a:solidFill>
                <a:latin typeface="맑은 고딕" panose="020B0503020000020004" pitchFamily="50" charset="-127"/>
              </a:rPr>
              <a:t>. </a:t>
            </a:r>
            <a:r>
              <a:rPr lang="en-US" altLang="ko-KR" sz="3600" b="1" spc="-300" dirty="0" smtClean="0">
                <a:solidFill>
                  <a:srgbClr val="D90909"/>
                </a:solidFill>
                <a:latin typeface="맑은 고딕" panose="020B0503020000020004" pitchFamily="50" charset="-127"/>
              </a:rPr>
              <a:t>How </a:t>
            </a:r>
            <a:r>
              <a:rPr lang="en-US" altLang="ko-KR" sz="3600" b="1" spc="-300" dirty="0">
                <a:solidFill>
                  <a:srgbClr val="D90909"/>
                </a:solidFill>
                <a:latin typeface="맑은 고딕" panose="020B0503020000020004" pitchFamily="50" charset="-127"/>
              </a:rPr>
              <a:t>many lights are needed to express all the colors</a:t>
            </a:r>
            <a:r>
              <a:rPr lang="en-US" altLang="ko-KR" sz="3600" b="1" spc="-300" dirty="0" smtClean="0">
                <a:solidFill>
                  <a:srgbClr val="D90909"/>
                </a:solidFill>
                <a:latin typeface="맑은 고딕" panose="020B0503020000020004" pitchFamily="50" charset="-127"/>
              </a:rPr>
              <a:t>?</a:t>
            </a:r>
            <a:endParaRPr lang="ko-KR" altLang="en-US" sz="3600" spc="-300" dirty="0"/>
          </a:p>
        </p:txBody>
      </p:sp>
      <p:sp>
        <p:nvSpPr>
          <p:cNvPr id="3" name="내용 개체 틀 2"/>
          <p:cNvSpPr>
            <a:spLocks noGrp="1"/>
          </p:cNvSpPr>
          <p:nvPr>
            <p:ph idx="1"/>
          </p:nvPr>
        </p:nvSpPr>
        <p:spPr>
          <a:xfrm>
            <a:off x="416379" y="1524048"/>
            <a:ext cx="10071936" cy="578529"/>
          </a:xfrm>
        </p:spPr>
        <p:txBody>
          <a:bodyPr>
            <a:noAutofit/>
          </a:bodyPr>
          <a:lstStyle/>
          <a:p>
            <a:pPr marL="0" indent="0" fontAlgn="base">
              <a:lnSpc>
                <a:spcPct val="100000"/>
              </a:lnSpc>
              <a:buNone/>
            </a:pPr>
            <a:r>
              <a:rPr lang="en-US" altLang="ko-KR" b="1" dirty="0" smtClean="0">
                <a:latin typeface="맑은 고딕" panose="020B0503020000020004" pitchFamily="50" charset="-127"/>
              </a:rPr>
              <a:t>Let's </a:t>
            </a:r>
            <a:r>
              <a:rPr lang="en-US" altLang="ko-KR" b="1" dirty="0">
                <a:latin typeface="맑은 고딕" panose="020B0503020000020004" pitchFamily="50" charset="-127"/>
              </a:rPr>
              <a:t>summarize the results </a:t>
            </a:r>
            <a:r>
              <a:rPr lang="en-US" altLang="ko-KR" b="1" dirty="0" smtClean="0">
                <a:latin typeface="맑은 고딕" panose="020B0503020000020004" pitchFamily="50" charset="-127"/>
              </a:rPr>
              <a:t>of the spectroscope</a:t>
            </a:r>
            <a:r>
              <a:rPr lang="en-US" altLang="ko-KR" b="1" dirty="0">
                <a:latin typeface="맑은 고딕" panose="020B0503020000020004" pitchFamily="50" charset="-127"/>
              </a:rPr>
              <a:t>. </a:t>
            </a:r>
          </a:p>
          <a:p>
            <a:pPr marL="514350" indent="-514350" fontAlgn="base">
              <a:lnSpc>
                <a:spcPct val="150000"/>
              </a:lnSpc>
              <a:buFont typeface="+mj-lt"/>
              <a:buAutoNum type="arabicPeriod"/>
            </a:pP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12" name="_x444651232" descr="DRW00000ea439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8314" y="1329878"/>
            <a:ext cx="1287306" cy="3088919"/>
          </a:xfrm>
          <a:prstGeom prst="rect">
            <a:avLst/>
          </a:prstGeom>
          <a:noFill/>
          <a:extLst>
            <a:ext uri="{909E8E84-426E-40DD-AFC4-6F175D3DCCD1}">
              <a14:hiddenFill xmlns:a14="http://schemas.microsoft.com/office/drawing/2010/main">
                <a:solidFill>
                  <a:srgbClr val="FFFFFF"/>
                </a:solidFill>
              </a14:hiddenFill>
            </a:ext>
          </a:extLst>
        </p:spPr>
      </p:pic>
      <p:pic>
        <p:nvPicPr>
          <p:cNvPr id="16" name="그림 15"/>
          <p:cNvPicPr>
            <a:picLocks noChangeAspect="1"/>
          </p:cNvPicPr>
          <p:nvPr/>
        </p:nvPicPr>
        <p:blipFill>
          <a:blip r:embed="rId4"/>
          <a:stretch>
            <a:fillRect/>
          </a:stretch>
        </p:blipFill>
        <p:spPr>
          <a:xfrm>
            <a:off x="20239" y="2746291"/>
            <a:ext cx="7158531" cy="1291194"/>
          </a:xfrm>
          <a:prstGeom prst="rect">
            <a:avLst/>
          </a:prstGeom>
        </p:spPr>
      </p:pic>
      <p:pic>
        <p:nvPicPr>
          <p:cNvPr id="14" name="그림 13"/>
          <p:cNvPicPr>
            <a:picLocks noChangeAspect="1"/>
          </p:cNvPicPr>
          <p:nvPr/>
        </p:nvPicPr>
        <p:blipFill>
          <a:blip r:embed="rId5"/>
          <a:stretch>
            <a:fillRect/>
          </a:stretch>
        </p:blipFill>
        <p:spPr>
          <a:xfrm>
            <a:off x="7157682" y="2737503"/>
            <a:ext cx="5037083" cy="1300688"/>
          </a:xfrm>
          <a:prstGeom prst="rect">
            <a:avLst/>
          </a:prstGeom>
        </p:spPr>
      </p:pic>
      <p:pic>
        <p:nvPicPr>
          <p:cNvPr id="26" name="그림 25"/>
          <p:cNvPicPr>
            <a:picLocks noChangeAspect="1"/>
          </p:cNvPicPr>
          <p:nvPr/>
        </p:nvPicPr>
        <p:blipFill>
          <a:blip r:embed="rId6"/>
          <a:stretch>
            <a:fillRect/>
          </a:stretch>
        </p:blipFill>
        <p:spPr>
          <a:xfrm>
            <a:off x="41326" y="4279204"/>
            <a:ext cx="7137444" cy="1291073"/>
          </a:xfrm>
          <a:prstGeom prst="rect">
            <a:avLst/>
          </a:prstGeom>
        </p:spPr>
      </p:pic>
      <p:grpSp>
        <p:nvGrpSpPr>
          <p:cNvPr id="6" name="그룹 5"/>
          <p:cNvGrpSpPr/>
          <p:nvPr/>
        </p:nvGrpSpPr>
        <p:grpSpPr>
          <a:xfrm>
            <a:off x="7178770" y="4273664"/>
            <a:ext cx="4912819" cy="1296613"/>
            <a:chOff x="1650078" y="4416303"/>
            <a:chExt cx="4775663" cy="1167323"/>
          </a:xfrm>
        </p:grpSpPr>
        <p:pic>
          <p:nvPicPr>
            <p:cNvPr id="27" name="그림 26"/>
            <p:cNvPicPr>
              <a:picLocks noChangeAspect="1"/>
            </p:cNvPicPr>
            <p:nvPr/>
          </p:nvPicPr>
          <p:blipFill rotWithShape="1">
            <a:blip r:embed="rId7"/>
            <a:srcRect l="72811" b="18339"/>
            <a:stretch/>
          </p:blipFill>
          <p:spPr>
            <a:xfrm>
              <a:off x="4871258" y="4416303"/>
              <a:ext cx="1554483" cy="1149511"/>
            </a:xfrm>
            <a:prstGeom prst="rect">
              <a:avLst/>
            </a:prstGeom>
          </p:spPr>
        </p:pic>
        <p:pic>
          <p:nvPicPr>
            <p:cNvPr id="31" name="그림 30"/>
            <p:cNvPicPr>
              <a:picLocks noChangeAspect="1"/>
            </p:cNvPicPr>
            <p:nvPr/>
          </p:nvPicPr>
          <p:blipFill rotWithShape="1">
            <a:blip r:embed="rId7"/>
            <a:srcRect l="39255" r="33411" b="18339"/>
            <a:stretch/>
          </p:blipFill>
          <p:spPr>
            <a:xfrm>
              <a:off x="3261850" y="4434115"/>
              <a:ext cx="1562793" cy="1149511"/>
            </a:xfrm>
            <a:prstGeom prst="rect">
              <a:avLst/>
            </a:prstGeom>
          </p:spPr>
        </p:pic>
        <p:pic>
          <p:nvPicPr>
            <p:cNvPr id="32" name="그림 31"/>
            <p:cNvPicPr>
              <a:picLocks noChangeAspect="1"/>
            </p:cNvPicPr>
            <p:nvPr/>
          </p:nvPicPr>
          <p:blipFill rotWithShape="1">
            <a:blip r:embed="rId7"/>
            <a:srcRect l="5589" r="67076" b="18339"/>
            <a:stretch/>
          </p:blipFill>
          <p:spPr>
            <a:xfrm>
              <a:off x="1650078" y="4418797"/>
              <a:ext cx="1562792" cy="1149511"/>
            </a:xfrm>
            <a:prstGeom prst="rect">
              <a:avLst/>
            </a:prstGeom>
          </p:spPr>
        </p:pic>
      </p:grpSp>
      <p:sp>
        <p:nvSpPr>
          <p:cNvPr id="4" name="직사각형 3"/>
          <p:cNvSpPr/>
          <p:nvPr/>
        </p:nvSpPr>
        <p:spPr>
          <a:xfrm>
            <a:off x="416379" y="5981411"/>
            <a:ext cx="11359241" cy="523220"/>
          </a:xfrm>
          <a:prstGeom prst="rect">
            <a:avLst/>
          </a:prstGeom>
        </p:spPr>
        <p:txBody>
          <a:bodyPr wrap="square">
            <a:spAutoFit/>
          </a:bodyPr>
          <a:lstStyle/>
          <a:p>
            <a:r>
              <a:rPr lang="en-US" altLang="ko-KR" sz="2800" b="1" dirty="0">
                <a:latin typeface="맑은 고딕" panose="020B0503020000020004" pitchFamily="50" charset="-127"/>
              </a:rPr>
              <a:t>If you are an illuminator, How many colors should be prepared? </a:t>
            </a:r>
            <a:endParaRPr lang="ko-KR" altLang="en-US" sz="2800" b="1" dirty="0">
              <a:latin typeface="맑은 고딕" panose="020B0503020000020004" pitchFamily="50" charset="-127"/>
            </a:endParaRPr>
          </a:p>
        </p:txBody>
      </p:sp>
    </p:spTree>
    <p:extLst>
      <p:ext uri="{BB962C8B-B14F-4D97-AF65-F5344CB8AC3E}">
        <p14:creationId xmlns:p14="http://schemas.microsoft.com/office/powerpoint/2010/main" val="417384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1871870" y="2766218"/>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3. A mixture of colors</a:t>
            </a:r>
            <a:endParaRPr lang="ko-KR" altLang="en-US" dirty="0"/>
          </a:p>
        </p:txBody>
      </p:sp>
    </p:spTree>
    <p:extLst>
      <p:ext uri="{BB962C8B-B14F-4D97-AF65-F5344CB8AC3E}">
        <p14:creationId xmlns:p14="http://schemas.microsoft.com/office/powerpoint/2010/main" val="24897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3">
            <a:extLst>
              <a:ext uri="{28A0092B-C50C-407E-A947-70E740481C1C}">
                <a14:useLocalDpi xmlns:a14="http://schemas.microsoft.com/office/drawing/2010/main" val="0"/>
              </a:ext>
            </a:extLst>
          </a:blip>
          <a:srcRect l="32568" r="35807" b="45131"/>
          <a:stretch/>
        </p:blipFill>
        <p:spPr>
          <a:xfrm>
            <a:off x="8835953" y="3220436"/>
            <a:ext cx="2517847" cy="1911624"/>
          </a:xfrm>
          <a:prstGeom prst="rect">
            <a:avLst/>
          </a:prstGeom>
        </p:spPr>
      </p:pic>
      <p:pic>
        <p:nvPicPr>
          <p:cNvPr id="14" name="_x356747696" descr="EMB0000316c0689"/>
          <p:cNvPicPr>
            <a:picLocks noChangeAspect="1" noChangeArrowheads="1"/>
          </p:cNvPicPr>
          <p:nvPr/>
        </p:nvPicPr>
        <p:blipFill>
          <a:blip r:embed="rId4">
            <a:extLst>
              <a:ext uri="{28A0092B-C50C-407E-A947-70E740481C1C}">
                <a14:useLocalDpi xmlns:a14="http://schemas.microsoft.com/office/drawing/2010/main" val="0"/>
              </a:ext>
            </a:extLst>
          </a:blip>
          <a:srcRect t="755"/>
          <a:stretch>
            <a:fillRect/>
          </a:stretch>
        </p:blipFill>
        <p:spPr bwMode="auto">
          <a:xfrm>
            <a:off x="7863757" y="742559"/>
            <a:ext cx="4175778" cy="2083676"/>
          </a:xfrm>
          <a:prstGeom prst="rect">
            <a:avLst/>
          </a:prstGeom>
          <a:noFill/>
          <a:extLst>
            <a:ext uri="{909E8E84-426E-40DD-AFC4-6F175D3DCCD1}">
              <a14:hiddenFill xmlns:a14="http://schemas.microsoft.com/office/drawing/2010/main">
                <a:solidFill>
                  <a:srgbClr val="FFFFFF"/>
                </a:solidFill>
              </a14:hiddenFill>
            </a:ext>
          </a:extLst>
        </p:spPr>
      </p:pic>
      <p:sp>
        <p:nvSpPr>
          <p:cNvPr id="3" name="내용 개체 틀 2"/>
          <p:cNvSpPr>
            <a:spLocks noGrp="1"/>
          </p:cNvSpPr>
          <p:nvPr>
            <p:ph idx="1"/>
          </p:nvPr>
        </p:nvSpPr>
        <p:spPr>
          <a:xfrm>
            <a:off x="308754" y="1683866"/>
            <a:ext cx="10421711" cy="471267"/>
          </a:xfrm>
        </p:spPr>
        <p:txBody>
          <a:bodyPr>
            <a:noAutofit/>
          </a:bodyPr>
          <a:lstStyle/>
          <a:p>
            <a:pPr marL="514350" indent="-514350">
              <a:buFont typeface="+mj-lt"/>
              <a:buAutoNum type="arabicPeriod"/>
              <a:defRPr lang="ko-KR" altLang="en-US"/>
            </a:pPr>
            <a:r>
              <a:rPr lang="en-US" altLang="ko-KR" b="1" dirty="0" smtClean="0">
                <a:latin typeface="맑은 고딕" panose="020B0503020000020004" pitchFamily="50" charset="-127"/>
              </a:rPr>
              <a:t>Let's </a:t>
            </a:r>
            <a:r>
              <a:rPr lang="en-US" altLang="ko-KR" b="1" dirty="0">
                <a:latin typeface="맑은 고딕" panose="020B0503020000020004" pitchFamily="50" charset="-127"/>
              </a:rPr>
              <a:t>illustrate the process </a:t>
            </a:r>
            <a:r>
              <a:rPr lang="en-US" altLang="ko-KR" b="1" dirty="0" smtClean="0">
                <a:latin typeface="맑은 고딕" panose="020B0503020000020004" pitchFamily="50" charset="-127"/>
              </a:rPr>
              <a:t>of seeing </a:t>
            </a:r>
            <a:r>
              <a:rPr lang="en-US" altLang="ko-KR" b="1" dirty="0">
                <a:latin typeface="맑은 고딕" panose="020B0503020000020004" pitchFamily="50" charset="-127"/>
              </a:rPr>
              <a:t>magenta color. </a:t>
            </a:r>
          </a:p>
          <a:p>
            <a:pPr marL="514350" indent="-514350" fontAlgn="base">
              <a:lnSpc>
                <a:spcPct val="150000"/>
              </a:lnSpc>
              <a:buFont typeface="+mj-lt"/>
              <a:buAutoNum type="arabicPeriod"/>
            </a:pP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3. A mixture of colors</a:t>
            </a:r>
            <a:endParaRPr lang="ko-KR" altLang="en-US" dirty="0"/>
          </a:p>
        </p:txBody>
      </p:sp>
      <p:sp>
        <p:nvSpPr>
          <p:cNvPr id="5" name="Rectangle 1"/>
          <p:cNvSpPr>
            <a:spLocks noChangeArrowheads="1"/>
          </p:cNvSpPr>
          <p:nvPr/>
        </p:nvSpPr>
        <p:spPr bwMode="auto">
          <a:xfrm>
            <a:off x="152400" y="2796115"/>
            <a:ext cx="3023062"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1" i="0" u="none" strike="noStrike" cap="none" normalizeH="0" baseline="0" dirty="0" smtClean="0">
                <a:ln>
                  <a:noFill/>
                </a:ln>
                <a:solidFill>
                  <a:srgbClr val="222222"/>
                </a:solidFill>
                <a:effectLst/>
                <a:latin typeface="Arial Unicode MS" panose="020B0604020202020204" pitchFamily="50" charset="-127"/>
                <a:ea typeface="inherit"/>
              </a:rPr>
              <a:t>Explanation Method</a:t>
            </a:r>
            <a:r>
              <a:rPr kumimoji="0" lang="en-US" altLang="ko-KR" sz="2100" b="1" i="0" u="none" strike="noStrike" cap="none" normalizeH="0" baseline="0" dirty="0" smtClean="0">
                <a:ln>
                  <a:noFill/>
                </a:ln>
                <a:solidFill>
                  <a:srgbClr val="222222"/>
                </a:solidFill>
                <a:effectLst/>
                <a:latin typeface="Arial Unicode MS" panose="020B0604020202020204" pitchFamily="50" charset="-127"/>
                <a:ea typeface="inherit"/>
              </a:rPr>
              <a:t> 1</a:t>
            </a:r>
            <a:r>
              <a:rPr kumimoji="0" lang="ko-KR" altLang="ko-KR" sz="1100" b="1" i="0" u="none" strike="noStrike" cap="none" normalizeH="0" baseline="0" dirty="0" smtClean="0">
                <a:ln>
                  <a:noFill/>
                </a:ln>
                <a:solidFill>
                  <a:schemeClr val="tx1"/>
                </a:solidFill>
                <a:effectLst/>
              </a:rPr>
              <a:t> </a:t>
            </a:r>
            <a:endParaRPr kumimoji="0" lang="ko-KR" altLang="ko-KR" sz="1800" b="1" i="0" u="none" strike="noStrike" cap="none" normalizeH="0" baseline="0" dirty="0" smtClean="0">
              <a:ln>
                <a:noFill/>
              </a:ln>
              <a:solidFill>
                <a:schemeClr val="tx1"/>
              </a:solidFill>
              <a:effectLst/>
              <a:latin typeface="Arial" panose="020B0604020202020204" pitchFamily="34" charset="0"/>
            </a:endParaRPr>
          </a:p>
        </p:txBody>
      </p:sp>
      <p:sp>
        <p:nvSpPr>
          <p:cNvPr id="6" name="직사각형 5"/>
          <p:cNvSpPr/>
          <p:nvPr/>
        </p:nvSpPr>
        <p:spPr>
          <a:xfrm>
            <a:off x="308754" y="3220436"/>
            <a:ext cx="8112479" cy="523220"/>
          </a:xfrm>
          <a:prstGeom prst="rect">
            <a:avLst/>
          </a:prstGeom>
        </p:spPr>
        <p:txBody>
          <a:bodyPr wrap="square">
            <a:spAutoFit/>
          </a:bodyPr>
          <a:lstStyle/>
          <a:p>
            <a:pPr>
              <a:defRPr lang="ko-KR" altLang="en-US"/>
            </a:pPr>
            <a:r>
              <a:rPr lang="en-US" altLang="ko-KR" sz="2800" b="1" dirty="0">
                <a:latin typeface="맑은 고딕" panose="020B0503020000020004" pitchFamily="50" charset="-127"/>
              </a:rPr>
              <a:t>This paint reflects the (       ) color of light.</a:t>
            </a:r>
          </a:p>
        </p:txBody>
      </p:sp>
      <p:sp>
        <p:nvSpPr>
          <p:cNvPr id="15" name="Rectangle 1"/>
          <p:cNvSpPr>
            <a:spLocks noChangeArrowheads="1"/>
          </p:cNvSpPr>
          <p:nvPr/>
        </p:nvSpPr>
        <p:spPr bwMode="auto">
          <a:xfrm>
            <a:off x="152400" y="3849281"/>
            <a:ext cx="3023062"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ko-KR" altLang="ko-KR" sz="2100" b="1" i="0" u="none" strike="noStrike" cap="none" normalizeH="0" baseline="0" dirty="0" smtClean="0">
                <a:ln>
                  <a:noFill/>
                </a:ln>
                <a:solidFill>
                  <a:srgbClr val="222222"/>
                </a:solidFill>
                <a:effectLst/>
                <a:latin typeface="Arial Unicode MS" panose="020B0604020202020204" pitchFamily="50" charset="-127"/>
                <a:ea typeface="inherit"/>
              </a:rPr>
              <a:t>Explanation Method</a:t>
            </a:r>
            <a:r>
              <a:rPr kumimoji="0" lang="en-US" altLang="ko-KR" sz="2100" b="1" i="0" u="none" strike="noStrike" cap="none" normalizeH="0" baseline="0" dirty="0" smtClean="0">
                <a:ln>
                  <a:noFill/>
                </a:ln>
                <a:solidFill>
                  <a:srgbClr val="222222"/>
                </a:solidFill>
                <a:effectLst/>
                <a:latin typeface="Arial Unicode MS" panose="020B0604020202020204" pitchFamily="50" charset="-127"/>
                <a:ea typeface="inherit"/>
              </a:rPr>
              <a:t> 2</a:t>
            </a:r>
            <a:r>
              <a:rPr kumimoji="0" lang="ko-KR" altLang="ko-KR" sz="1100" b="1" i="0" u="none" strike="noStrike" cap="none" normalizeH="0" baseline="0" dirty="0" smtClean="0">
                <a:ln>
                  <a:noFill/>
                </a:ln>
                <a:solidFill>
                  <a:schemeClr val="tx1"/>
                </a:solidFill>
                <a:effectLst/>
              </a:rPr>
              <a:t> </a:t>
            </a:r>
            <a:endParaRPr kumimoji="0" lang="ko-KR" altLang="ko-KR" sz="1800" b="1" i="0" u="none" strike="noStrike" cap="none" normalizeH="0" baseline="0" dirty="0" smtClean="0">
              <a:ln>
                <a:noFill/>
              </a:ln>
              <a:solidFill>
                <a:schemeClr val="tx1"/>
              </a:solidFill>
              <a:effectLst/>
              <a:latin typeface="Arial" panose="020B0604020202020204" pitchFamily="34" charset="0"/>
            </a:endParaRPr>
          </a:p>
        </p:txBody>
      </p:sp>
      <p:sp>
        <p:nvSpPr>
          <p:cNvPr id="16" name="직사각형 15"/>
          <p:cNvSpPr/>
          <p:nvPr/>
        </p:nvSpPr>
        <p:spPr>
          <a:xfrm>
            <a:off x="222377" y="4161737"/>
            <a:ext cx="8096000" cy="523220"/>
          </a:xfrm>
          <a:prstGeom prst="rect">
            <a:avLst/>
          </a:prstGeom>
        </p:spPr>
        <p:txBody>
          <a:bodyPr wrap="square">
            <a:spAutoFit/>
          </a:bodyPr>
          <a:lstStyle/>
          <a:p>
            <a:pPr>
              <a:defRPr lang="ko-KR" altLang="en-US"/>
            </a:pPr>
            <a:r>
              <a:rPr lang="en-US" altLang="ko-KR" sz="2800" b="1" dirty="0" smtClean="0">
                <a:latin typeface="맑은 고딕" panose="020B0503020000020004" pitchFamily="50" charset="-127"/>
              </a:rPr>
              <a:t>This </a:t>
            </a:r>
            <a:r>
              <a:rPr lang="en-US" altLang="ko-KR" sz="2800" b="1" dirty="0">
                <a:latin typeface="맑은 고딕" panose="020B0503020000020004" pitchFamily="50" charset="-127"/>
              </a:rPr>
              <a:t>paint absorbs the (       ) color of light</a:t>
            </a:r>
            <a:r>
              <a:rPr lang="en-US" altLang="ko-KR" sz="2800" b="1" dirty="0" smtClean="0">
                <a:latin typeface="맑은 고딕" panose="020B0503020000020004" pitchFamily="50" charset="-127"/>
              </a:rPr>
              <a:t>.</a:t>
            </a:r>
            <a:endParaRPr lang="en-US" altLang="ko-KR" sz="2800" b="1" dirty="0">
              <a:latin typeface="맑은 고딕" panose="020B0503020000020004" pitchFamily="50" charset="-127"/>
            </a:endParaRPr>
          </a:p>
        </p:txBody>
      </p:sp>
      <p:sp>
        <p:nvSpPr>
          <p:cNvPr id="2" name="TextBox 1"/>
          <p:cNvSpPr txBox="1"/>
          <p:nvPr/>
        </p:nvSpPr>
        <p:spPr>
          <a:xfrm>
            <a:off x="838200" y="2170886"/>
            <a:ext cx="6617234" cy="523220"/>
          </a:xfrm>
          <a:prstGeom prst="rect">
            <a:avLst/>
          </a:prstGeom>
          <a:noFill/>
        </p:spPr>
        <p:txBody>
          <a:bodyPr wrap="square" rtlCol="0">
            <a:spAutoFit/>
          </a:bodyPr>
          <a:lstStyle/>
          <a:p>
            <a:r>
              <a:rPr lang="en-US" altLang="ko-KR" sz="2800" dirty="0" smtClean="0"/>
              <a:t>There </a:t>
            </a:r>
            <a:r>
              <a:rPr lang="en-US" altLang="ko-KR" sz="2800" dirty="0"/>
              <a:t>are two ways to explain this</a:t>
            </a:r>
            <a:r>
              <a:rPr lang="en-US" altLang="ko-KR" dirty="0" smtClean="0"/>
              <a:t>.</a:t>
            </a:r>
            <a:endParaRPr lang="ko-KR" altLang="en-US" dirty="0"/>
          </a:p>
        </p:txBody>
      </p:sp>
      <p:sp>
        <p:nvSpPr>
          <p:cNvPr id="17" name="직사각형 16"/>
          <p:cNvSpPr/>
          <p:nvPr/>
        </p:nvSpPr>
        <p:spPr>
          <a:xfrm>
            <a:off x="121696" y="4739846"/>
            <a:ext cx="12192000" cy="2062103"/>
          </a:xfrm>
          <a:prstGeom prst="rect">
            <a:avLst/>
          </a:prstGeom>
        </p:spPr>
        <p:txBody>
          <a:bodyPr wrap="square">
            <a:spAutoFit/>
          </a:bodyPr>
          <a:lstStyle/>
          <a:p>
            <a:pPr>
              <a:defRPr lang="ko-KR" altLang="en-US"/>
            </a:pPr>
            <a:r>
              <a:rPr lang="en-US" altLang="ko-KR" sz="3200" b="1" dirty="0" smtClean="0">
                <a:solidFill>
                  <a:srgbClr val="0000FF"/>
                </a:solidFill>
                <a:latin typeface="맑은 고딕" panose="020B0503020000020004" pitchFamily="50" charset="-127"/>
              </a:rPr>
              <a:t>Which </a:t>
            </a:r>
            <a:r>
              <a:rPr lang="en-US" altLang="ko-KR" sz="3200" b="1" dirty="0">
                <a:solidFill>
                  <a:srgbClr val="0000FF"/>
                </a:solidFill>
                <a:latin typeface="맑은 고딕" panose="020B0503020000020004" pitchFamily="50" charset="-127"/>
              </a:rPr>
              <a:t>explanation is a </a:t>
            </a:r>
            <a:r>
              <a:rPr lang="en-US" altLang="ko-KR" sz="3200" b="1" dirty="0" smtClean="0">
                <a:solidFill>
                  <a:srgbClr val="0000FF"/>
                </a:solidFill>
                <a:latin typeface="맑은 고딕" panose="020B0503020000020004" pitchFamily="50" charset="-127"/>
              </a:rPr>
              <a:t>better? </a:t>
            </a:r>
            <a:r>
              <a:rPr lang="en-US" altLang="ko-KR" sz="3200" b="1" dirty="0">
                <a:solidFill>
                  <a:srgbClr val="0000FF"/>
                </a:solidFill>
                <a:latin typeface="맑은 고딕" panose="020B0503020000020004" pitchFamily="50" charset="-127"/>
              </a:rPr>
              <a:t>What is </a:t>
            </a:r>
            <a:r>
              <a:rPr lang="en-US" altLang="ko-KR" sz="3200" b="1" dirty="0" smtClean="0">
                <a:solidFill>
                  <a:srgbClr val="0000FF"/>
                </a:solidFill>
                <a:latin typeface="맑은 고딕" panose="020B0503020000020004" pitchFamily="50" charset="-127"/>
              </a:rPr>
              <a:t>pigment</a:t>
            </a:r>
            <a:r>
              <a:rPr lang="en-US" altLang="ko-KR" sz="3200" b="1" dirty="0">
                <a:solidFill>
                  <a:srgbClr val="0000FF"/>
                </a:solidFill>
                <a:latin typeface="맑은 고딕" panose="020B0503020000020004" pitchFamily="50" charset="-127"/>
              </a:rPr>
              <a:t>?</a:t>
            </a:r>
          </a:p>
          <a:p>
            <a:pPr fontAlgn="base"/>
            <a:r>
              <a:rPr lang="en-US" altLang="ko-KR" sz="3200" b="1" dirty="0" smtClean="0">
                <a:solidFill>
                  <a:srgbClr val="0000FF"/>
                </a:solidFill>
                <a:latin typeface="맑은 고딕" panose="020B0503020000020004" pitchFamily="50" charset="-127"/>
              </a:rPr>
              <a:t>Pigment </a:t>
            </a:r>
            <a:r>
              <a:rPr lang="en-US" altLang="ko-KR" sz="3200" b="1" dirty="0">
                <a:solidFill>
                  <a:srgbClr val="0000FF"/>
                </a:solidFill>
                <a:latin typeface="맑은 고딕" panose="020B0503020000020004" pitchFamily="50" charset="-127"/>
              </a:rPr>
              <a:t>express a specific </a:t>
            </a:r>
            <a:r>
              <a:rPr lang="en-US" altLang="ko-KR" sz="3200" b="1" dirty="0" smtClean="0">
                <a:solidFill>
                  <a:srgbClr val="0000FF"/>
                </a:solidFill>
                <a:latin typeface="맑은 고딕" panose="020B0503020000020004" pitchFamily="50" charset="-127"/>
              </a:rPr>
              <a:t>color. </a:t>
            </a:r>
          </a:p>
          <a:p>
            <a:pPr fontAlgn="base"/>
            <a:r>
              <a:rPr lang="en-US" altLang="ko-KR" sz="3200" b="1" dirty="0" smtClean="0">
                <a:solidFill>
                  <a:srgbClr val="0000FF"/>
                </a:solidFill>
                <a:latin typeface="맑은 고딕" panose="020B0503020000020004" pitchFamily="50" charset="-127"/>
              </a:rPr>
              <a:t>In order to,</a:t>
            </a:r>
            <a:r>
              <a:rPr lang="en-US" altLang="ko-KR" sz="3200" b="1" dirty="0">
                <a:solidFill>
                  <a:srgbClr val="0000FF"/>
                </a:solidFill>
                <a:latin typeface="맑은 고딕" panose="020B0503020000020004" pitchFamily="50" charset="-127"/>
              </a:rPr>
              <a:t> Absorbing the remaining colors</a:t>
            </a:r>
          </a:p>
          <a:p>
            <a:pPr>
              <a:defRPr lang="ko-KR" altLang="en-US"/>
            </a:pPr>
            <a:endParaRPr lang="en-US" altLang="ko-KR" sz="3200" b="1" dirty="0">
              <a:solidFill>
                <a:srgbClr val="0070C0"/>
              </a:solidFill>
              <a:latin typeface="맑은 고딕" panose="020B0503020000020004" pitchFamily="50" charset="-127"/>
            </a:endParaRPr>
          </a:p>
        </p:txBody>
      </p:sp>
      <p:sp>
        <p:nvSpPr>
          <p:cNvPr id="18" name="직사각형 17"/>
          <p:cNvSpPr/>
          <p:nvPr/>
        </p:nvSpPr>
        <p:spPr>
          <a:xfrm>
            <a:off x="308754" y="6337837"/>
            <a:ext cx="11429590" cy="523220"/>
          </a:xfrm>
          <a:prstGeom prst="rect">
            <a:avLst/>
          </a:prstGeom>
        </p:spPr>
        <p:txBody>
          <a:bodyPr wrap="square">
            <a:spAutoFit/>
          </a:bodyPr>
          <a:lstStyle/>
          <a:p>
            <a:pPr algn="ctr">
              <a:defRPr lang="ko-KR" altLang="en-US"/>
            </a:pPr>
            <a:r>
              <a:rPr lang="en-US" altLang="ko-KR" sz="2800" b="1" dirty="0" smtClean="0">
                <a:latin typeface="맑은 고딕" panose="020B0503020000020004" pitchFamily="50" charset="-127"/>
              </a:rPr>
              <a:t>(          </a:t>
            </a:r>
            <a:r>
              <a:rPr lang="en-US" altLang="ko-KR" sz="2800" b="1" dirty="0">
                <a:latin typeface="맑은 고딕" panose="020B0503020000020004" pitchFamily="50" charset="-127"/>
              </a:rPr>
              <a:t>) </a:t>
            </a:r>
            <a:r>
              <a:rPr lang="en-US" altLang="ko-KR" sz="2800" b="1" dirty="0" smtClean="0">
                <a:latin typeface="맑은 고딕" panose="020B0503020000020004" pitchFamily="50" charset="-127"/>
              </a:rPr>
              <a:t>absorbs all colors </a:t>
            </a:r>
            <a:r>
              <a:rPr lang="en-US" altLang="ko-KR" sz="2800" b="1" dirty="0">
                <a:latin typeface="맑은 고딕" panose="020B0503020000020004" pitchFamily="50" charset="-127"/>
              </a:rPr>
              <a:t>other than the color to be expressed</a:t>
            </a:r>
            <a:r>
              <a:rPr lang="en-US" altLang="ko-KR" sz="2800" b="1" dirty="0" smtClean="0">
                <a:latin typeface="맑은 고딕" panose="020B0503020000020004" pitchFamily="50" charset="-127"/>
              </a:rPr>
              <a:t>.</a:t>
            </a:r>
            <a:endParaRPr lang="en-US" altLang="ko-KR" sz="2800" b="1" dirty="0">
              <a:latin typeface="맑은 고딕" panose="020B0503020000020004" pitchFamily="50" charset="-127"/>
            </a:endParaRPr>
          </a:p>
        </p:txBody>
      </p:sp>
    </p:spTree>
    <p:extLst>
      <p:ext uri="{BB962C8B-B14F-4D97-AF65-F5344CB8AC3E}">
        <p14:creationId xmlns:p14="http://schemas.microsoft.com/office/powerpoint/2010/main" val="80754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rotWithShape="1">
          <a:blip r:embed="rId3">
            <a:extLst>
              <a:ext uri="{28A0092B-C50C-407E-A947-70E740481C1C}">
                <a14:useLocalDpi xmlns:a14="http://schemas.microsoft.com/office/drawing/2010/main" val="0"/>
              </a:ext>
            </a:extLst>
          </a:blip>
          <a:srcRect b="49280"/>
          <a:stretch/>
        </p:blipFill>
        <p:spPr>
          <a:xfrm>
            <a:off x="1474918" y="3852877"/>
            <a:ext cx="9531048" cy="2115356"/>
          </a:xfrm>
          <a:prstGeom prst="rect">
            <a:avLst/>
          </a:prstGeom>
        </p:spPr>
      </p:pic>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3. A mixture of colors</a:t>
            </a:r>
            <a:endParaRPr lang="ko-KR" altLang="en-US" dirty="0"/>
          </a:p>
        </p:txBody>
      </p:sp>
      <p:sp>
        <p:nvSpPr>
          <p:cNvPr id="17" name="직사각형 16"/>
          <p:cNvSpPr/>
          <p:nvPr/>
        </p:nvSpPr>
        <p:spPr>
          <a:xfrm>
            <a:off x="1456146" y="2526653"/>
            <a:ext cx="12192000" cy="1569660"/>
          </a:xfrm>
          <a:prstGeom prst="rect">
            <a:avLst/>
          </a:prstGeom>
        </p:spPr>
        <p:txBody>
          <a:bodyPr wrap="square">
            <a:spAutoFit/>
          </a:bodyPr>
          <a:lstStyle/>
          <a:p>
            <a:pPr>
              <a:defRPr lang="ko-KR" altLang="en-US"/>
            </a:pPr>
            <a:r>
              <a:rPr lang="en-US" altLang="ko-KR" sz="3200" b="1" u="sng" dirty="0" smtClean="0">
                <a:solidFill>
                  <a:srgbClr val="00B0F0"/>
                </a:solidFill>
                <a:latin typeface="맑은 고딕" panose="020B0503020000020004" pitchFamily="50" charset="-127"/>
              </a:rPr>
              <a:t>C</a:t>
            </a:r>
            <a:r>
              <a:rPr lang="en-US" altLang="ko-KR" sz="3200" b="1" dirty="0" smtClean="0">
                <a:solidFill>
                  <a:srgbClr val="0000FF"/>
                </a:solidFill>
                <a:latin typeface="맑은 고딕" panose="020B0503020000020004" pitchFamily="50" charset="-127"/>
              </a:rPr>
              <a:t>yan=</a:t>
            </a:r>
          </a:p>
          <a:p>
            <a:pPr>
              <a:defRPr lang="ko-KR" altLang="en-US"/>
            </a:pPr>
            <a:r>
              <a:rPr lang="en-US" altLang="ko-KR" sz="3200" b="1" u="sng" dirty="0" smtClean="0">
                <a:solidFill>
                  <a:srgbClr val="FF00FF"/>
                </a:solidFill>
                <a:latin typeface="맑은 고딕" panose="020B0503020000020004" pitchFamily="50" charset="-127"/>
              </a:rPr>
              <a:t>M</a:t>
            </a:r>
            <a:r>
              <a:rPr lang="en-US" altLang="ko-KR" sz="3200" b="1" dirty="0" smtClean="0">
                <a:solidFill>
                  <a:srgbClr val="0000FF"/>
                </a:solidFill>
                <a:latin typeface="맑은 고딕" panose="020B0503020000020004" pitchFamily="50" charset="-127"/>
              </a:rPr>
              <a:t>agenta=</a:t>
            </a:r>
          </a:p>
          <a:p>
            <a:pPr>
              <a:defRPr lang="ko-KR" altLang="en-US"/>
            </a:pPr>
            <a:r>
              <a:rPr lang="en-US" altLang="ko-KR" sz="3200" b="1" u="sng" dirty="0" smtClean="0">
                <a:ln>
                  <a:solidFill>
                    <a:srgbClr val="9966FF"/>
                  </a:solidFill>
                </a:ln>
                <a:solidFill>
                  <a:srgbClr val="FFFF00"/>
                </a:solidFill>
                <a:latin typeface="맑은 고딕" panose="020B0503020000020004" pitchFamily="50" charset="-127"/>
              </a:rPr>
              <a:t>Y</a:t>
            </a:r>
            <a:r>
              <a:rPr lang="en-US" altLang="ko-KR" sz="3200" b="1" dirty="0" smtClean="0">
                <a:solidFill>
                  <a:srgbClr val="0000FF"/>
                </a:solidFill>
                <a:latin typeface="맑은 고딕" panose="020B0503020000020004" pitchFamily="50" charset="-127"/>
              </a:rPr>
              <a:t>ellow= </a:t>
            </a:r>
          </a:p>
        </p:txBody>
      </p:sp>
      <p:sp>
        <p:nvSpPr>
          <p:cNvPr id="18" name="TextBox 17"/>
          <p:cNvSpPr txBox="1"/>
          <p:nvPr/>
        </p:nvSpPr>
        <p:spPr>
          <a:xfrm>
            <a:off x="2845517" y="2514010"/>
            <a:ext cx="2684408" cy="584775"/>
          </a:xfrm>
          <a:prstGeom prst="rect">
            <a:avLst/>
          </a:prstGeom>
          <a:noFill/>
        </p:spPr>
        <p:txBody>
          <a:bodyPr wrap="square" rtlCol="0">
            <a:spAutoFit/>
          </a:bodyPr>
          <a:lstStyle/>
          <a:p>
            <a:r>
              <a:rPr lang="en-US" altLang="ko-KR" sz="3200" b="1" dirty="0" err="1">
                <a:solidFill>
                  <a:srgbClr val="0000FF"/>
                </a:solidFill>
                <a:latin typeface="맑은 고딕" panose="020B0503020000020004" pitchFamily="50" charset="-127"/>
              </a:rPr>
              <a:t>Green+Blue</a:t>
            </a:r>
            <a:endParaRPr lang="ko-KR" altLang="en-US" sz="3200" b="1" dirty="0">
              <a:solidFill>
                <a:srgbClr val="0000FF"/>
              </a:solidFill>
              <a:latin typeface="맑은 고딕" panose="020B0503020000020004" pitchFamily="50" charset="-127"/>
            </a:endParaRPr>
          </a:p>
        </p:txBody>
      </p:sp>
      <p:sp>
        <p:nvSpPr>
          <p:cNvPr id="19" name="TextBox 18"/>
          <p:cNvSpPr txBox="1"/>
          <p:nvPr/>
        </p:nvSpPr>
        <p:spPr>
          <a:xfrm>
            <a:off x="5719392" y="2514009"/>
            <a:ext cx="7620000" cy="584775"/>
          </a:xfrm>
          <a:prstGeom prst="rect">
            <a:avLst/>
          </a:prstGeom>
          <a:noFill/>
        </p:spPr>
        <p:txBody>
          <a:bodyPr wrap="square" rtlCol="0">
            <a:spAutoFit/>
          </a:bodyPr>
          <a:lstStyle/>
          <a:p>
            <a:r>
              <a:rPr lang="en-US" altLang="ko-KR" sz="3200" b="1" dirty="0">
                <a:solidFill>
                  <a:srgbClr val="0000FF"/>
                </a:solidFill>
                <a:latin typeface="맑은 고딕" panose="020B0503020000020004" pitchFamily="50" charset="-127"/>
              </a:rPr>
              <a:t>vs.    Cyan= White - Red</a:t>
            </a:r>
            <a:endParaRPr lang="ko-KR" altLang="en-US" sz="3200" b="1" dirty="0">
              <a:solidFill>
                <a:srgbClr val="0000FF"/>
              </a:solidFill>
              <a:latin typeface="맑은 고딕" panose="020B0503020000020004" pitchFamily="50" charset="-127"/>
            </a:endParaRPr>
          </a:p>
        </p:txBody>
      </p:sp>
      <p:sp>
        <p:nvSpPr>
          <p:cNvPr id="20" name="TextBox 19"/>
          <p:cNvSpPr txBox="1"/>
          <p:nvPr/>
        </p:nvSpPr>
        <p:spPr>
          <a:xfrm>
            <a:off x="3556034" y="2984796"/>
            <a:ext cx="2684408" cy="584775"/>
          </a:xfrm>
          <a:prstGeom prst="rect">
            <a:avLst/>
          </a:prstGeom>
          <a:noFill/>
        </p:spPr>
        <p:txBody>
          <a:bodyPr wrap="square" rtlCol="0">
            <a:spAutoFit/>
          </a:bodyPr>
          <a:lstStyle/>
          <a:p>
            <a:r>
              <a:rPr lang="en-US" altLang="ko-KR" sz="3200" b="1" dirty="0">
                <a:solidFill>
                  <a:srgbClr val="0000FF"/>
                </a:solidFill>
                <a:latin typeface="맑은 고딕" panose="020B0503020000020004" pitchFamily="50" charset="-127"/>
              </a:rPr>
              <a:t>R + B</a:t>
            </a:r>
            <a:endParaRPr lang="ko-KR" altLang="en-US" sz="3200" b="1" dirty="0">
              <a:solidFill>
                <a:srgbClr val="0000FF"/>
              </a:solidFill>
              <a:latin typeface="맑은 고딕" panose="020B0503020000020004" pitchFamily="50" charset="-127"/>
            </a:endParaRPr>
          </a:p>
        </p:txBody>
      </p:sp>
      <p:sp>
        <p:nvSpPr>
          <p:cNvPr id="21" name="TextBox 20"/>
          <p:cNvSpPr txBox="1"/>
          <p:nvPr/>
        </p:nvSpPr>
        <p:spPr>
          <a:xfrm>
            <a:off x="5719392" y="2997439"/>
            <a:ext cx="4697895" cy="584775"/>
          </a:xfrm>
          <a:prstGeom prst="rect">
            <a:avLst/>
          </a:prstGeom>
          <a:noFill/>
        </p:spPr>
        <p:txBody>
          <a:bodyPr wrap="square" rtlCol="0">
            <a:spAutoFit/>
          </a:bodyPr>
          <a:lstStyle/>
          <a:p>
            <a:pPr>
              <a:defRPr lang="ko-KR" altLang="en-US"/>
            </a:pPr>
            <a:r>
              <a:rPr lang="en-US" altLang="ko-KR" sz="3200" b="1" dirty="0">
                <a:solidFill>
                  <a:srgbClr val="0000FF"/>
                </a:solidFill>
                <a:latin typeface="맑은 고딕" panose="020B0503020000020004" pitchFamily="50" charset="-127"/>
              </a:rPr>
              <a:t>vs.    Magenta= W - G</a:t>
            </a:r>
          </a:p>
        </p:txBody>
      </p:sp>
      <p:sp>
        <p:nvSpPr>
          <p:cNvPr id="22" name="TextBox 21"/>
          <p:cNvSpPr txBox="1"/>
          <p:nvPr/>
        </p:nvSpPr>
        <p:spPr>
          <a:xfrm>
            <a:off x="3034984" y="3492517"/>
            <a:ext cx="2684408" cy="584775"/>
          </a:xfrm>
          <a:prstGeom prst="rect">
            <a:avLst/>
          </a:prstGeom>
          <a:noFill/>
        </p:spPr>
        <p:txBody>
          <a:bodyPr wrap="square" rtlCol="0">
            <a:spAutoFit/>
          </a:bodyPr>
          <a:lstStyle/>
          <a:p>
            <a:r>
              <a:rPr lang="en-US" altLang="ko-KR" sz="3200" b="1" dirty="0">
                <a:solidFill>
                  <a:srgbClr val="0000FF"/>
                </a:solidFill>
                <a:latin typeface="맑은 고딕" panose="020B0503020000020004" pitchFamily="50" charset="-127"/>
              </a:rPr>
              <a:t>R + G</a:t>
            </a:r>
            <a:endParaRPr lang="ko-KR" altLang="en-US" sz="3200" b="1" dirty="0">
              <a:solidFill>
                <a:srgbClr val="0000FF"/>
              </a:solidFill>
              <a:latin typeface="맑은 고딕" panose="020B0503020000020004" pitchFamily="50" charset="-127"/>
            </a:endParaRPr>
          </a:p>
        </p:txBody>
      </p:sp>
      <p:sp>
        <p:nvSpPr>
          <p:cNvPr id="23" name="TextBox 22"/>
          <p:cNvSpPr txBox="1"/>
          <p:nvPr/>
        </p:nvSpPr>
        <p:spPr>
          <a:xfrm>
            <a:off x="5713188" y="3505160"/>
            <a:ext cx="4491500" cy="584775"/>
          </a:xfrm>
          <a:prstGeom prst="rect">
            <a:avLst/>
          </a:prstGeom>
          <a:noFill/>
        </p:spPr>
        <p:txBody>
          <a:bodyPr wrap="square" rtlCol="0">
            <a:spAutoFit/>
          </a:bodyPr>
          <a:lstStyle/>
          <a:p>
            <a:pPr>
              <a:defRPr lang="ko-KR" altLang="en-US"/>
            </a:pPr>
            <a:r>
              <a:rPr lang="en-US" altLang="ko-KR" sz="3200" b="1" dirty="0">
                <a:solidFill>
                  <a:srgbClr val="0000FF"/>
                </a:solidFill>
                <a:latin typeface="맑은 고딕" panose="020B0503020000020004" pitchFamily="50" charset="-127"/>
              </a:rPr>
              <a:t>vs.    Yellow = W - B </a:t>
            </a:r>
          </a:p>
        </p:txBody>
      </p:sp>
      <p:sp>
        <p:nvSpPr>
          <p:cNvPr id="24" name="내용 개체 틀 6"/>
          <p:cNvSpPr txBox="1">
            <a:spLocks/>
          </p:cNvSpPr>
          <p:nvPr/>
        </p:nvSpPr>
        <p:spPr>
          <a:xfrm>
            <a:off x="152401" y="1480457"/>
            <a:ext cx="12039600" cy="5377543"/>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914400">
              <a:buFont typeface="+mj-lt"/>
              <a:buAutoNum type="arabicPeriod" startAt="2"/>
              <a:defRPr lang="ko-KR" altLang="en-US"/>
            </a:pPr>
            <a:r>
              <a:rPr lang="en-US" altLang="ko-KR" b="1" dirty="0">
                <a:latin typeface="맑은 고딕" panose="020B0503020000020004" pitchFamily="50" charset="-127"/>
              </a:rPr>
              <a:t>How do pigments represent </a:t>
            </a:r>
            <a:r>
              <a:rPr lang="en-US" altLang="ko-KR" b="1" dirty="0" smtClean="0">
                <a:latin typeface="맑은 고딕" panose="020B0503020000020004" pitchFamily="50" charset="-127"/>
              </a:rPr>
              <a:t>colors?</a:t>
            </a:r>
          </a:p>
          <a:p>
            <a:pPr marL="0" indent="0">
              <a:buNone/>
              <a:defRPr lang="ko-KR" altLang="en-US"/>
            </a:pPr>
            <a:r>
              <a:rPr lang="en-US" altLang="ko-KR" b="1" dirty="0" smtClean="0">
                <a:latin typeface="맑은 고딕" panose="020B0503020000020004" pitchFamily="50" charset="-127"/>
              </a:rPr>
              <a:t>        </a:t>
            </a:r>
            <a:r>
              <a:rPr lang="ko-KR" altLang="ko-KR" b="1" dirty="0">
                <a:latin typeface="맑은 고딕" panose="020B0503020000020004" pitchFamily="50" charset="-127"/>
              </a:rPr>
              <a:t>Does the pigment absorb color or emit color? </a:t>
            </a:r>
            <a:endParaRPr lang="en-US" altLang="ko-KR" b="1" dirty="0" smtClean="0">
              <a:latin typeface="맑은 고딕" panose="020B0503020000020004" pitchFamily="50" charset="-127"/>
            </a:endParaRPr>
          </a:p>
          <a:p>
            <a:pPr marL="0" indent="0">
              <a:buNone/>
              <a:defRPr lang="ko-KR" altLang="en-US"/>
            </a:pPr>
            <a:endParaRPr lang="en-US" altLang="ko-KR" b="1" dirty="0" smtClean="0">
              <a:latin typeface="맑은 고딕" panose="020B0503020000020004" pitchFamily="50" charset="-127"/>
            </a:endParaRPr>
          </a:p>
        </p:txBody>
      </p:sp>
      <p:sp>
        <p:nvSpPr>
          <p:cNvPr id="3" name="직사각형 2"/>
          <p:cNvSpPr/>
          <p:nvPr/>
        </p:nvSpPr>
        <p:spPr>
          <a:xfrm>
            <a:off x="382772" y="5885741"/>
            <a:ext cx="11809228" cy="954107"/>
          </a:xfrm>
          <a:prstGeom prst="rect">
            <a:avLst/>
          </a:prstGeom>
        </p:spPr>
        <p:txBody>
          <a:bodyPr wrap="square">
            <a:spAutoFit/>
          </a:bodyPr>
          <a:lstStyle/>
          <a:p>
            <a:pPr>
              <a:defRPr lang="ko-KR" altLang="en-US"/>
            </a:pPr>
            <a:r>
              <a:rPr lang="en-US" altLang="ko-KR" sz="2800" b="1" dirty="0" smtClean="0">
                <a:latin typeface="맑은 고딕" panose="020B0503020000020004" pitchFamily="50" charset="-127"/>
              </a:rPr>
              <a:t>The </a:t>
            </a:r>
            <a:r>
              <a:rPr lang="en-US" altLang="ko-KR" sz="2800" b="1" dirty="0">
                <a:latin typeface="맑은 고딕" panose="020B0503020000020004" pitchFamily="50" charset="-127"/>
              </a:rPr>
              <a:t>pigment reflects the desired color and absorbs the remainder. Will you pay attention to reflection or absorption</a:t>
            </a:r>
            <a:r>
              <a:rPr lang="en-US" altLang="ko-KR" sz="2800" b="1" dirty="0" smtClean="0">
                <a:latin typeface="맑은 고딕" panose="020B0503020000020004" pitchFamily="50" charset="-127"/>
              </a:rPr>
              <a:t>?</a:t>
            </a:r>
            <a:endParaRPr lang="en-US" altLang="ko-KR" sz="2800" b="1" dirty="0">
              <a:latin typeface="맑은 고딕" panose="020B0503020000020004" pitchFamily="50" charset="-127"/>
            </a:endParaRPr>
          </a:p>
        </p:txBody>
      </p:sp>
      <p:sp>
        <p:nvSpPr>
          <p:cNvPr id="5" name="타원 4"/>
          <p:cNvSpPr/>
          <p:nvPr/>
        </p:nvSpPr>
        <p:spPr>
          <a:xfrm>
            <a:off x="6506471" y="2035576"/>
            <a:ext cx="4484511" cy="25518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85565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3" grpId="0"/>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3. A mixture of colors</a:t>
            </a:r>
            <a:endParaRPr lang="ko-KR" altLang="en-US" dirty="0"/>
          </a:p>
        </p:txBody>
      </p:sp>
      <p:sp>
        <p:nvSpPr>
          <p:cNvPr id="7" name="내용 개체 틀 6"/>
          <p:cNvSpPr>
            <a:spLocks noGrp="1"/>
          </p:cNvSpPr>
          <p:nvPr>
            <p:ph idx="1"/>
          </p:nvPr>
        </p:nvSpPr>
        <p:spPr>
          <a:xfrm>
            <a:off x="402771" y="1480457"/>
            <a:ext cx="11789229" cy="5377543"/>
          </a:xfrm>
        </p:spPr>
        <p:txBody>
          <a:bodyPr>
            <a:normAutofit/>
          </a:bodyPr>
          <a:lstStyle/>
          <a:p>
            <a:pPr marL="914400" indent="-914400">
              <a:buFont typeface="+mj-lt"/>
              <a:buAutoNum type="arabicPeriod" startAt="2"/>
              <a:defRPr lang="ko-KR" altLang="en-US"/>
            </a:pPr>
            <a:r>
              <a:rPr lang="en-US" altLang="ko-KR" b="1" spc="-150" dirty="0">
                <a:latin typeface="맑은 고딕" panose="020B0503020000020004" pitchFamily="50" charset="-127"/>
              </a:rPr>
              <a:t>The </a:t>
            </a:r>
            <a:r>
              <a:rPr lang="en-US" altLang="ko-KR" b="1" spc="-150" dirty="0" smtClean="0">
                <a:latin typeface="맑은 고딕" panose="020B0503020000020004" pitchFamily="50" charset="-127"/>
              </a:rPr>
              <a:t>pigment </a:t>
            </a:r>
            <a:r>
              <a:rPr lang="en-US" altLang="ko-KR" b="1" spc="-150" dirty="0">
                <a:latin typeface="맑은 고딕" panose="020B0503020000020004" pitchFamily="50" charset="-127"/>
              </a:rPr>
              <a:t>absorbs light other than the color to be expressed</a:t>
            </a:r>
            <a:r>
              <a:rPr lang="en-US" altLang="ko-KR" b="1" spc="-150" dirty="0" smtClean="0">
                <a:latin typeface="맑은 고딕" panose="020B0503020000020004" pitchFamily="50" charset="-127"/>
              </a:rPr>
              <a:t>.</a:t>
            </a:r>
          </a:p>
          <a:p>
            <a:pPr marL="0" indent="0">
              <a:buNone/>
              <a:defRPr lang="ko-KR" altLang="en-US"/>
            </a:pPr>
            <a:r>
              <a:rPr lang="en-US" altLang="ko-KR" b="1" dirty="0" smtClean="0">
                <a:latin typeface="맑은 고딕" panose="020B0503020000020004" pitchFamily="50" charset="-127"/>
              </a:rPr>
              <a:t>        </a:t>
            </a:r>
            <a:r>
              <a:rPr lang="en-US" altLang="ko-KR" b="1" spc="-150" dirty="0">
                <a:latin typeface="맑은 고딕" panose="020B0503020000020004" pitchFamily="50" charset="-127"/>
              </a:rPr>
              <a:t>To express the following color</a:t>
            </a:r>
            <a:r>
              <a:rPr lang="en-US" altLang="ko-KR" b="1" spc="-150" dirty="0" smtClean="0">
                <a:latin typeface="맑은 고딕" panose="020B0503020000020004" pitchFamily="50" charset="-127"/>
              </a:rPr>
              <a:t>,     (light </a:t>
            </a:r>
            <a:r>
              <a:rPr lang="en-US" altLang="ko-KR" b="1" spc="-150" dirty="0">
                <a:latin typeface="맑은 고딕" panose="020B0503020000020004" pitchFamily="50" charset="-127"/>
              </a:rPr>
              <a:t>is represented by RGB.) </a:t>
            </a:r>
          </a:p>
          <a:p>
            <a:pPr marL="0" indent="0">
              <a:buNone/>
              <a:defRPr lang="ko-KR" altLang="en-US"/>
            </a:pPr>
            <a:r>
              <a:rPr lang="en-US" altLang="ko-KR" b="1" dirty="0" smtClean="0">
                <a:latin typeface="맑은 고딕" panose="020B0503020000020004" pitchFamily="50" charset="-127"/>
              </a:rPr>
              <a:t>        What </a:t>
            </a:r>
            <a:r>
              <a:rPr lang="en-US" altLang="ko-KR" b="1" dirty="0">
                <a:latin typeface="맑은 고딕" panose="020B0503020000020004" pitchFamily="50" charset="-127"/>
              </a:rPr>
              <a:t>color should the </a:t>
            </a:r>
            <a:r>
              <a:rPr lang="en-US" altLang="ko-KR" b="1" dirty="0" smtClean="0">
                <a:latin typeface="맑은 고딕" panose="020B0503020000020004" pitchFamily="50" charset="-127"/>
              </a:rPr>
              <a:t>pigment </a:t>
            </a:r>
            <a:r>
              <a:rPr lang="en-US" altLang="ko-KR" b="1" dirty="0">
                <a:latin typeface="맑은 고딕" panose="020B0503020000020004" pitchFamily="50" charset="-127"/>
              </a:rPr>
              <a:t>absorb light? </a:t>
            </a:r>
          </a:p>
          <a:p>
            <a:pPr marL="0" indent="0">
              <a:buNone/>
              <a:defRPr lang="ko-KR" altLang="en-US"/>
            </a:pPr>
            <a:endParaRPr lang="en-US" altLang="ko-KR" b="1" dirty="0">
              <a:latin typeface="맑은 고딕" panose="020B0503020000020004" pitchFamily="50" charset="-127"/>
            </a:endParaRPr>
          </a:p>
          <a:p>
            <a:pPr marL="0" indent="0">
              <a:buNone/>
              <a:defRPr lang="ko-KR" altLang="en-US"/>
            </a:pPr>
            <a:endParaRPr lang="en-US" altLang="ko-KR" b="1" dirty="0" smtClean="0">
              <a:latin typeface="맑은 고딕" panose="020B0503020000020004" pitchFamily="50" charset="-127"/>
            </a:endParaRPr>
          </a:p>
          <a:p>
            <a:pPr marL="0" indent="0">
              <a:buNone/>
              <a:defRPr lang="ko-KR" altLang="en-US"/>
            </a:pPr>
            <a:endParaRPr lang="en-US" altLang="ko-KR" sz="1600" b="1" dirty="0">
              <a:latin typeface="맑은 고딕" panose="020B0503020000020004" pitchFamily="50" charset="-127"/>
            </a:endParaRPr>
          </a:p>
          <a:p>
            <a:pPr marL="742950" indent="-742950">
              <a:buFont typeface="+mj-lt"/>
              <a:buAutoNum type="arabicPeriod" startAt="3"/>
              <a:defRPr lang="ko-KR" altLang="en-US"/>
            </a:pPr>
            <a:r>
              <a:rPr lang="en-US" altLang="ko-KR" b="1" dirty="0">
                <a:latin typeface="맑은 고딕" panose="020B0503020000020004" pitchFamily="50" charset="-127"/>
              </a:rPr>
              <a:t>The </a:t>
            </a:r>
            <a:r>
              <a:rPr lang="en-US" altLang="ko-KR" b="1" dirty="0" smtClean="0">
                <a:latin typeface="맑은 고딕" panose="020B0503020000020004" pitchFamily="50" charset="-127"/>
              </a:rPr>
              <a:t>primary </a:t>
            </a:r>
            <a:r>
              <a:rPr lang="en-US" altLang="ko-KR" b="1" dirty="0">
                <a:latin typeface="맑은 고딕" panose="020B0503020000020004" pitchFamily="50" charset="-127"/>
              </a:rPr>
              <a:t>colors of </a:t>
            </a:r>
            <a:r>
              <a:rPr lang="en-US" altLang="ko-KR" b="1" dirty="0" smtClean="0">
                <a:latin typeface="맑은 고딕" panose="020B0503020000020004" pitchFamily="50" charset="-127"/>
              </a:rPr>
              <a:t>light</a:t>
            </a:r>
          </a:p>
          <a:p>
            <a:pPr marL="0" indent="0">
              <a:buNone/>
              <a:defRPr lang="ko-KR" altLang="en-US"/>
            </a:pPr>
            <a:r>
              <a:rPr lang="en-US" altLang="ko-KR" b="1" dirty="0" smtClean="0">
                <a:latin typeface="맑은 고딕" panose="020B0503020000020004" pitchFamily="50" charset="-127"/>
              </a:rPr>
              <a:t>      The primary colors of pigment</a:t>
            </a:r>
          </a:p>
          <a:p>
            <a:pPr marL="0" indent="0">
              <a:buNone/>
              <a:defRPr lang="ko-KR" altLang="en-US"/>
            </a:pPr>
            <a:r>
              <a:rPr lang="en-US" altLang="ko-KR" b="1" dirty="0" smtClean="0">
                <a:latin typeface="맑은 고딕" panose="020B0503020000020004" pitchFamily="50" charset="-127"/>
              </a:rPr>
              <a:t>      </a:t>
            </a:r>
            <a:r>
              <a:rPr lang="en-US" altLang="ko-KR" b="1" dirty="0">
                <a:latin typeface="맑은 고딕" panose="020B0503020000020004" pitchFamily="50" charset="-127"/>
              </a:rPr>
              <a:t>What is the relationship between </a:t>
            </a:r>
            <a:endParaRPr lang="en-US" altLang="ko-KR" b="1" dirty="0" smtClean="0">
              <a:latin typeface="맑은 고딕" panose="020B0503020000020004" pitchFamily="50" charset="-127"/>
            </a:endParaRPr>
          </a:p>
          <a:p>
            <a:pPr marL="0" indent="0">
              <a:buNone/>
              <a:defRPr lang="ko-KR" altLang="en-US"/>
            </a:pPr>
            <a:r>
              <a:rPr lang="en-US" altLang="ko-KR" b="1" dirty="0" smtClean="0">
                <a:latin typeface="맑은 고딕" panose="020B0503020000020004" pitchFamily="50" charset="-127"/>
              </a:rPr>
              <a:t>the primary colors of light and colors of pigment?</a:t>
            </a:r>
            <a:endParaRPr lang="ko-KR" altLang="en-US" dirty="0"/>
          </a:p>
        </p:txBody>
      </p:sp>
      <p:pic>
        <p:nvPicPr>
          <p:cNvPr id="11" name="그림 10"/>
          <p:cNvPicPr>
            <a:picLocks noChangeAspect="1"/>
          </p:cNvPicPr>
          <p:nvPr/>
        </p:nvPicPr>
        <p:blipFill>
          <a:blip r:embed="rId3"/>
          <a:stretch>
            <a:fillRect/>
          </a:stretch>
        </p:blipFill>
        <p:spPr>
          <a:xfrm>
            <a:off x="0" y="2970232"/>
            <a:ext cx="1815705" cy="948503"/>
          </a:xfrm>
          <a:prstGeom prst="rect">
            <a:avLst/>
          </a:prstGeom>
        </p:spPr>
      </p:pic>
      <p:pic>
        <p:nvPicPr>
          <p:cNvPr id="12" name="그림 11"/>
          <p:cNvPicPr>
            <a:picLocks noChangeAspect="1"/>
          </p:cNvPicPr>
          <p:nvPr/>
        </p:nvPicPr>
        <p:blipFill>
          <a:blip r:embed="rId4"/>
          <a:stretch>
            <a:fillRect/>
          </a:stretch>
        </p:blipFill>
        <p:spPr>
          <a:xfrm>
            <a:off x="1914525" y="2999023"/>
            <a:ext cx="5257414" cy="921402"/>
          </a:xfrm>
          <a:prstGeom prst="rect">
            <a:avLst/>
          </a:prstGeom>
        </p:spPr>
      </p:pic>
      <p:pic>
        <p:nvPicPr>
          <p:cNvPr id="22" name="그림 21"/>
          <p:cNvPicPr>
            <a:picLocks noChangeAspect="1"/>
          </p:cNvPicPr>
          <p:nvPr/>
        </p:nvPicPr>
        <p:blipFill>
          <a:blip r:embed="rId5"/>
          <a:stretch>
            <a:fillRect/>
          </a:stretch>
        </p:blipFill>
        <p:spPr>
          <a:xfrm>
            <a:off x="7171939" y="2999023"/>
            <a:ext cx="5266447" cy="903336"/>
          </a:xfrm>
          <a:prstGeom prst="rect">
            <a:avLst/>
          </a:prstGeom>
        </p:spPr>
      </p:pic>
      <p:sp>
        <p:nvSpPr>
          <p:cNvPr id="2" name="TextBox 1"/>
          <p:cNvSpPr txBox="1"/>
          <p:nvPr/>
        </p:nvSpPr>
        <p:spPr>
          <a:xfrm>
            <a:off x="5967064" y="4329511"/>
            <a:ext cx="4353339" cy="523220"/>
          </a:xfrm>
          <a:prstGeom prst="rect">
            <a:avLst/>
          </a:prstGeom>
          <a:noFill/>
        </p:spPr>
        <p:txBody>
          <a:bodyPr wrap="square" rtlCol="0">
            <a:spAutoFit/>
          </a:bodyPr>
          <a:lstStyle/>
          <a:p>
            <a:r>
              <a:rPr lang="en-US" altLang="ko-KR" sz="2800" b="1" dirty="0">
                <a:latin typeface="맑은 고딕" panose="020B0503020000020004" pitchFamily="50" charset="-127"/>
              </a:rPr>
              <a:t>are </a:t>
            </a:r>
            <a:r>
              <a:rPr lang="en-US" altLang="ko-KR" sz="2800" b="1" dirty="0">
                <a:solidFill>
                  <a:srgbClr val="FF0000"/>
                </a:solidFill>
                <a:latin typeface="맑은 고딕" panose="020B0503020000020004" pitchFamily="50" charset="-127"/>
              </a:rPr>
              <a:t>Red</a:t>
            </a:r>
            <a:r>
              <a:rPr lang="en-US" altLang="ko-KR" sz="2800" b="1" dirty="0">
                <a:solidFill>
                  <a:srgbClr val="0070C0"/>
                </a:solidFill>
                <a:latin typeface="맑은 고딕" panose="020B0503020000020004" pitchFamily="50" charset="-127"/>
              </a:rPr>
              <a:t>, </a:t>
            </a:r>
            <a:r>
              <a:rPr lang="en-US" altLang="ko-KR" sz="2800" b="1" dirty="0">
                <a:solidFill>
                  <a:srgbClr val="00B050"/>
                </a:solidFill>
                <a:latin typeface="맑은 고딕" panose="020B0503020000020004" pitchFamily="50" charset="-127"/>
              </a:rPr>
              <a:t>Green</a:t>
            </a:r>
            <a:r>
              <a:rPr lang="en-US" altLang="ko-KR" sz="2800" b="1" dirty="0">
                <a:solidFill>
                  <a:srgbClr val="0070C0"/>
                </a:solidFill>
                <a:latin typeface="맑은 고딕" panose="020B0503020000020004" pitchFamily="50" charset="-127"/>
              </a:rPr>
              <a:t>, Blue</a:t>
            </a:r>
            <a:r>
              <a:rPr lang="en-US" altLang="ko-KR" sz="2800" b="1" dirty="0">
                <a:latin typeface="맑은 고딕" panose="020B0503020000020004" pitchFamily="50" charset="-127"/>
              </a:rPr>
              <a:t>.</a:t>
            </a:r>
            <a:endParaRPr lang="ko-KR" altLang="en-US" sz="2800" dirty="0"/>
          </a:p>
        </p:txBody>
      </p:sp>
      <p:sp>
        <p:nvSpPr>
          <p:cNvPr id="23" name="TextBox 22"/>
          <p:cNvSpPr txBox="1"/>
          <p:nvPr/>
        </p:nvSpPr>
        <p:spPr>
          <a:xfrm>
            <a:off x="6639107" y="4875025"/>
            <a:ext cx="5020061" cy="523220"/>
          </a:xfrm>
          <a:prstGeom prst="rect">
            <a:avLst/>
          </a:prstGeom>
          <a:noFill/>
        </p:spPr>
        <p:txBody>
          <a:bodyPr wrap="square" rtlCol="0">
            <a:spAutoFit/>
          </a:bodyPr>
          <a:lstStyle/>
          <a:p>
            <a:r>
              <a:rPr lang="en-US" altLang="ko-KR" sz="2800" b="1" dirty="0">
                <a:latin typeface="맑은 고딕" panose="020B0503020000020004" pitchFamily="50" charset="-127"/>
              </a:rPr>
              <a:t>are </a:t>
            </a:r>
            <a:r>
              <a:rPr lang="en-US" altLang="ko-KR" sz="2800" b="1" dirty="0">
                <a:solidFill>
                  <a:srgbClr val="00B0F0"/>
                </a:solidFill>
                <a:latin typeface="맑은 고딕" panose="020B0503020000020004" pitchFamily="50" charset="-127"/>
              </a:rPr>
              <a:t>Cyan</a:t>
            </a:r>
            <a:r>
              <a:rPr lang="en-US" altLang="ko-KR" sz="2800" b="1" dirty="0">
                <a:latin typeface="맑은 고딕" panose="020B0503020000020004" pitchFamily="50" charset="-127"/>
              </a:rPr>
              <a:t>, </a:t>
            </a:r>
            <a:r>
              <a:rPr lang="en-US" altLang="ko-KR" sz="2800" b="1" dirty="0">
                <a:solidFill>
                  <a:srgbClr val="FF00FF"/>
                </a:solidFill>
                <a:latin typeface="맑은 고딕" panose="020B0503020000020004" pitchFamily="50" charset="-127"/>
              </a:rPr>
              <a:t>Magenta</a:t>
            </a:r>
            <a:r>
              <a:rPr lang="en-US" altLang="ko-KR" sz="2800" b="1" dirty="0">
                <a:latin typeface="맑은 고딕" panose="020B0503020000020004" pitchFamily="50" charset="-127"/>
              </a:rPr>
              <a:t>, </a:t>
            </a:r>
            <a:r>
              <a:rPr lang="en-US" altLang="ko-KR" sz="2800" b="1" dirty="0">
                <a:ln>
                  <a:solidFill>
                    <a:srgbClr val="9966FF"/>
                  </a:solidFill>
                </a:ln>
                <a:solidFill>
                  <a:srgbClr val="FFFF00"/>
                </a:solidFill>
                <a:latin typeface="맑은 고딕" panose="020B0503020000020004" pitchFamily="50" charset="-127"/>
              </a:rPr>
              <a:t>Yellow</a:t>
            </a:r>
            <a:endParaRPr lang="ko-KR" altLang="en-US" sz="2800" dirty="0">
              <a:ln>
                <a:solidFill>
                  <a:srgbClr val="9966FF"/>
                </a:solidFill>
              </a:ln>
              <a:solidFill>
                <a:srgbClr val="FFFF00"/>
              </a:solidFill>
            </a:endParaRPr>
          </a:p>
        </p:txBody>
      </p:sp>
      <p:cxnSp>
        <p:nvCxnSpPr>
          <p:cNvPr id="4" name="직선 연결선 3"/>
          <p:cNvCxnSpPr/>
          <p:nvPr/>
        </p:nvCxnSpPr>
        <p:spPr>
          <a:xfrm>
            <a:off x="2743200" y="6441149"/>
            <a:ext cx="230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직선 연결선 14"/>
          <p:cNvCxnSpPr/>
          <p:nvPr/>
        </p:nvCxnSpPr>
        <p:spPr>
          <a:xfrm>
            <a:off x="6096000" y="6481498"/>
            <a:ext cx="230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3" name="그림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2753" y="1943750"/>
            <a:ext cx="4619247" cy="3996122"/>
          </a:xfrm>
          <a:prstGeom prst="rect">
            <a:avLst/>
          </a:prstGeom>
        </p:spPr>
      </p:pic>
    </p:spTree>
    <p:extLst>
      <p:ext uri="{BB962C8B-B14F-4D97-AF65-F5344CB8AC3E}">
        <p14:creationId xmlns:p14="http://schemas.microsoft.com/office/powerpoint/2010/main" val="338349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3. A mixture of colors</a:t>
            </a:r>
            <a:endParaRPr lang="ko-KR" altLang="en-US" dirty="0"/>
          </a:p>
        </p:txBody>
      </p:sp>
      <p:sp>
        <p:nvSpPr>
          <p:cNvPr id="4" name="직사각형 3"/>
          <p:cNvSpPr/>
          <p:nvPr/>
        </p:nvSpPr>
        <p:spPr>
          <a:xfrm>
            <a:off x="152400" y="1690689"/>
            <a:ext cx="9508436" cy="523220"/>
          </a:xfrm>
          <a:prstGeom prst="rect">
            <a:avLst/>
          </a:prstGeom>
        </p:spPr>
        <p:txBody>
          <a:bodyPr wrap="square">
            <a:spAutoFit/>
          </a:bodyPr>
          <a:lstStyle/>
          <a:p>
            <a:pPr marL="742950" indent="-742950">
              <a:buFont typeface="+mj-lt"/>
              <a:buAutoNum type="arabicPeriod" startAt="4"/>
              <a:defRPr lang="ko-KR" altLang="en-US"/>
            </a:pPr>
            <a:r>
              <a:rPr lang="en-US" altLang="ko-KR" sz="2800" b="1" dirty="0" smtClean="0">
                <a:latin typeface="맑은 고딕" panose="020B0503020000020004" pitchFamily="50" charset="-127"/>
              </a:rPr>
              <a:t>A mixture of colors (pigment)</a:t>
            </a:r>
            <a:endParaRPr lang="ko-KR" altLang="en-US" sz="2800" dirty="0"/>
          </a:p>
        </p:txBody>
      </p:sp>
      <p:pic>
        <p:nvPicPr>
          <p:cNvPr id="3" name="그림 2"/>
          <p:cNvPicPr>
            <a:picLocks noChangeAspect="1"/>
          </p:cNvPicPr>
          <p:nvPr/>
        </p:nvPicPr>
        <p:blipFill rotWithShape="1">
          <a:blip r:embed="rId3">
            <a:extLst>
              <a:ext uri="{28A0092B-C50C-407E-A947-70E740481C1C}">
                <a14:useLocalDpi xmlns:a14="http://schemas.microsoft.com/office/drawing/2010/main" val="0"/>
              </a:ext>
            </a:extLst>
          </a:blip>
          <a:srcRect b="52063"/>
          <a:stretch/>
        </p:blipFill>
        <p:spPr>
          <a:xfrm>
            <a:off x="2895277" y="4103816"/>
            <a:ext cx="7101700" cy="1320268"/>
          </a:xfrm>
          <a:prstGeom prst="rect">
            <a:avLst/>
          </a:prstGeom>
        </p:spPr>
      </p:pic>
      <p:pic>
        <p:nvPicPr>
          <p:cNvPr id="19" name="그림 18"/>
          <p:cNvPicPr>
            <a:picLocks noChangeAspect="1"/>
          </p:cNvPicPr>
          <p:nvPr/>
        </p:nvPicPr>
        <p:blipFill rotWithShape="1">
          <a:blip r:embed="rId3">
            <a:extLst>
              <a:ext uri="{28A0092B-C50C-407E-A947-70E740481C1C}">
                <a14:useLocalDpi xmlns:a14="http://schemas.microsoft.com/office/drawing/2010/main" val="0"/>
              </a:ext>
            </a:extLst>
          </a:blip>
          <a:srcRect t="53342"/>
          <a:stretch/>
        </p:blipFill>
        <p:spPr>
          <a:xfrm>
            <a:off x="2895277" y="5572939"/>
            <a:ext cx="7101700" cy="1285061"/>
          </a:xfrm>
          <a:prstGeom prst="rect">
            <a:avLst/>
          </a:prstGeom>
        </p:spPr>
      </p:pic>
      <p:grpSp>
        <p:nvGrpSpPr>
          <p:cNvPr id="6" name="그룹 5"/>
          <p:cNvGrpSpPr/>
          <p:nvPr/>
        </p:nvGrpSpPr>
        <p:grpSpPr>
          <a:xfrm>
            <a:off x="1584446" y="2584558"/>
            <a:ext cx="9594700" cy="1367662"/>
            <a:chOff x="1584446" y="2584558"/>
            <a:chExt cx="9594700" cy="1367662"/>
          </a:xfrm>
        </p:grpSpPr>
        <p:grpSp>
          <p:nvGrpSpPr>
            <p:cNvPr id="5" name="그룹 4"/>
            <p:cNvGrpSpPr/>
            <p:nvPr/>
          </p:nvGrpSpPr>
          <p:grpSpPr>
            <a:xfrm>
              <a:off x="1584446" y="2584558"/>
              <a:ext cx="8963662" cy="935786"/>
              <a:chOff x="1584446" y="2584558"/>
              <a:chExt cx="8963662" cy="935786"/>
            </a:xfrm>
          </p:grpSpPr>
          <p:pic>
            <p:nvPicPr>
              <p:cNvPr id="15" name="그림 14"/>
              <p:cNvPicPr>
                <a:picLocks noChangeAspect="1"/>
              </p:cNvPicPr>
              <p:nvPr/>
            </p:nvPicPr>
            <p:blipFill>
              <a:blip r:embed="rId4"/>
              <a:stretch>
                <a:fillRect/>
              </a:stretch>
            </p:blipFill>
            <p:spPr>
              <a:xfrm>
                <a:off x="1584446" y="2644809"/>
                <a:ext cx="1778615" cy="862231"/>
              </a:xfrm>
              <a:prstGeom prst="rect">
                <a:avLst/>
              </a:prstGeom>
            </p:spPr>
          </p:pic>
          <p:pic>
            <p:nvPicPr>
              <p:cNvPr id="16" name="그림 15"/>
              <p:cNvPicPr>
                <a:picLocks noChangeAspect="1"/>
              </p:cNvPicPr>
              <p:nvPr/>
            </p:nvPicPr>
            <p:blipFill>
              <a:blip r:embed="rId5"/>
              <a:stretch>
                <a:fillRect/>
              </a:stretch>
            </p:blipFill>
            <p:spPr>
              <a:xfrm>
                <a:off x="4046457" y="2644809"/>
                <a:ext cx="1778615" cy="862231"/>
              </a:xfrm>
              <a:prstGeom prst="rect">
                <a:avLst/>
              </a:prstGeom>
            </p:spPr>
          </p:pic>
          <p:pic>
            <p:nvPicPr>
              <p:cNvPr id="17" name="그림 16"/>
              <p:cNvPicPr>
                <a:picLocks noChangeAspect="1"/>
              </p:cNvPicPr>
              <p:nvPr/>
            </p:nvPicPr>
            <p:blipFill>
              <a:blip r:embed="rId6"/>
              <a:stretch>
                <a:fillRect/>
              </a:stretch>
            </p:blipFill>
            <p:spPr>
              <a:xfrm>
                <a:off x="6370997" y="2646853"/>
                <a:ext cx="1776579" cy="860187"/>
              </a:xfrm>
              <a:prstGeom prst="rect">
                <a:avLst/>
              </a:prstGeom>
            </p:spPr>
          </p:pic>
          <p:pic>
            <p:nvPicPr>
              <p:cNvPr id="18" name="그림 17"/>
              <p:cNvPicPr>
                <a:picLocks noChangeAspect="1"/>
              </p:cNvPicPr>
              <p:nvPr/>
            </p:nvPicPr>
            <p:blipFill>
              <a:blip r:embed="rId7"/>
              <a:stretch>
                <a:fillRect/>
              </a:stretch>
            </p:blipFill>
            <p:spPr>
              <a:xfrm>
                <a:off x="8773563" y="2584558"/>
                <a:ext cx="1774545" cy="935786"/>
              </a:xfrm>
              <a:prstGeom prst="rect">
                <a:avLst/>
              </a:prstGeom>
            </p:spPr>
          </p:pic>
        </p:grpSp>
        <p:sp>
          <p:nvSpPr>
            <p:cNvPr id="20" name="직사각형 19"/>
            <p:cNvSpPr/>
            <p:nvPr/>
          </p:nvSpPr>
          <p:spPr>
            <a:xfrm>
              <a:off x="2001328" y="3429000"/>
              <a:ext cx="9177818" cy="523220"/>
            </a:xfrm>
            <a:prstGeom prst="rect">
              <a:avLst/>
            </a:prstGeom>
          </p:spPr>
          <p:txBody>
            <a:bodyPr wrap="square">
              <a:spAutoFit/>
            </a:bodyPr>
            <a:lstStyle/>
            <a:p>
              <a:pPr>
                <a:defRPr lang="ko-KR" altLang="en-US"/>
              </a:pPr>
              <a:r>
                <a:rPr lang="en-US" altLang="ko-KR" sz="2800" b="1" dirty="0" smtClean="0">
                  <a:latin typeface="맑은 고딕" panose="020B0503020000020004" pitchFamily="50" charset="-127"/>
                </a:rPr>
                <a:t>M+Y              C+Y            C+M           C+Y+M</a:t>
              </a:r>
              <a:endParaRPr lang="ko-KR" altLang="en-US" sz="2800" dirty="0"/>
            </a:p>
          </p:txBody>
        </p:sp>
      </p:grpSp>
    </p:spTree>
    <p:extLst>
      <p:ext uri="{BB962C8B-B14F-4D97-AF65-F5344CB8AC3E}">
        <p14:creationId xmlns:p14="http://schemas.microsoft.com/office/powerpoint/2010/main" val="262216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1430939"/>
            <a:ext cx="5681331" cy="4914933"/>
          </a:xfrm>
          <a:prstGeom prst="rect">
            <a:avLst/>
          </a:prstGeom>
        </p:spPr>
      </p:pic>
      <p:pic>
        <p:nvPicPr>
          <p:cNvPr id="2" name="그림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3739" y="1056901"/>
            <a:ext cx="5705796" cy="5722983"/>
          </a:xfrm>
          <a:prstGeom prst="rect">
            <a:avLst/>
          </a:prstGeom>
        </p:spPr>
      </p:pic>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3. A mixture of colors</a:t>
            </a:r>
            <a:endParaRPr lang="ko-KR" altLang="en-US" dirty="0"/>
          </a:p>
        </p:txBody>
      </p:sp>
      <p:sp>
        <p:nvSpPr>
          <p:cNvPr id="20" name="TextBox 19"/>
          <p:cNvSpPr txBox="1"/>
          <p:nvPr/>
        </p:nvSpPr>
        <p:spPr>
          <a:xfrm>
            <a:off x="1623652" y="6176186"/>
            <a:ext cx="4210078" cy="523220"/>
          </a:xfrm>
          <a:prstGeom prst="rect">
            <a:avLst/>
          </a:prstGeom>
          <a:noFill/>
        </p:spPr>
        <p:txBody>
          <a:bodyPr wrap="square" rtlCol="0">
            <a:spAutoFit/>
          </a:bodyPr>
          <a:lstStyle/>
          <a:p>
            <a:r>
              <a:rPr lang="en-US" altLang="ko-KR" sz="2800" b="1" dirty="0">
                <a:latin typeface="맑은 고딕" panose="020B0503020000020004" pitchFamily="50" charset="-127"/>
              </a:rPr>
              <a:t>:</a:t>
            </a:r>
            <a:r>
              <a:rPr lang="en-US" altLang="ko-KR" sz="2800" b="1" dirty="0" smtClean="0">
                <a:latin typeface="맑은 고딕" panose="020B0503020000020004" pitchFamily="50" charset="-127"/>
              </a:rPr>
              <a:t> </a:t>
            </a:r>
            <a:r>
              <a:rPr lang="en-US" altLang="ko-KR" sz="2800" b="1" dirty="0">
                <a:solidFill>
                  <a:srgbClr val="FF0000"/>
                </a:solidFill>
                <a:latin typeface="맑은 고딕" panose="020B0503020000020004" pitchFamily="50" charset="-127"/>
              </a:rPr>
              <a:t>Red</a:t>
            </a:r>
            <a:r>
              <a:rPr lang="en-US" altLang="ko-KR" sz="2800" b="1" dirty="0">
                <a:solidFill>
                  <a:srgbClr val="0070C0"/>
                </a:solidFill>
                <a:latin typeface="맑은 고딕" panose="020B0503020000020004" pitchFamily="50" charset="-127"/>
              </a:rPr>
              <a:t>, </a:t>
            </a:r>
            <a:r>
              <a:rPr lang="en-US" altLang="ko-KR" sz="2800" b="1" dirty="0">
                <a:solidFill>
                  <a:srgbClr val="00B050"/>
                </a:solidFill>
                <a:latin typeface="맑은 고딕" panose="020B0503020000020004" pitchFamily="50" charset="-127"/>
              </a:rPr>
              <a:t>Green</a:t>
            </a:r>
            <a:r>
              <a:rPr lang="en-US" altLang="ko-KR" sz="2800" b="1" dirty="0">
                <a:solidFill>
                  <a:srgbClr val="0070C0"/>
                </a:solidFill>
                <a:latin typeface="맑은 고딕" panose="020B0503020000020004" pitchFamily="50" charset="-127"/>
              </a:rPr>
              <a:t>, Blue</a:t>
            </a:r>
            <a:r>
              <a:rPr lang="en-US" altLang="ko-KR" sz="2800" b="1" dirty="0">
                <a:latin typeface="맑은 고딕" panose="020B0503020000020004" pitchFamily="50" charset="-127"/>
              </a:rPr>
              <a:t>.</a:t>
            </a:r>
            <a:endParaRPr lang="ko-KR" altLang="en-US" sz="2800" dirty="0"/>
          </a:p>
        </p:txBody>
      </p:sp>
      <p:sp>
        <p:nvSpPr>
          <p:cNvPr id="21" name="TextBox 20"/>
          <p:cNvSpPr txBox="1"/>
          <p:nvPr/>
        </p:nvSpPr>
        <p:spPr>
          <a:xfrm>
            <a:off x="6096000" y="6176186"/>
            <a:ext cx="5020061" cy="523220"/>
          </a:xfrm>
          <a:prstGeom prst="rect">
            <a:avLst/>
          </a:prstGeom>
          <a:noFill/>
        </p:spPr>
        <p:txBody>
          <a:bodyPr wrap="square" rtlCol="0">
            <a:spAutoFit/>
          </a:bodyPr>
          <a:lstStyle/>
          <a:p>
            <a:r>
              <a:rPr lang="en-US" altLang="ko-KR" sz="2800" b="1" dirty="0">
                <a:latin typeface="맑은 고딕" panose="020B0503020000020004" pitchFamily="50" charset="-127"/>
              </a:rPr>
              <a:t>:</a:t>
            </a:r>
            <a:r>
              <a:rPr lang="en-US" altLang="ko-KR" sz="2800" b="1" dirty="0" smtClean="0">
                <a:latin typeface="맑은 고딕" panose="020B0503020000020004" pitchFamily="50" charset="-127"/>
              </a:rPr>
              <a:t> </a:t>
            </a:r>
            <a:r>
              <a:rPr lang="en-US" altLang="ko-KR" sz="2800" b="1" dirty="0">
                <a:solidFill>
                  <a:srgbClr val="00B0F0"/>
                </a:solidFill>
                <a:latin typeface="맑은 고딕" panose="020B0503020000020004" pitchFamily="50" charset="-127"/>
              </a:rPr>
              <a:t>Cyan</a:t>
            </a:r>
            <a:r>
              <a:rPr lang="en-US" altLang="ko-KR" sz="2800" b="1" dirty="0">
                <a:latin typeface="맑은 고딕" panose="020B0503020000020004" pitchFamily="50" charset="-127"/>
              </a:rPr>
              <a:t>, </a:t>
            </a:r>
            <a:r>
              <a:rPr lang="en-US" altLang="ko-KR" sz="2800" b="1" dirty="0">
                <a:solidFill>
                  <a:srgbClr val="FF00FF"/>
                </a:solidFill>
                <a:latin typeface="맑은 고딕" panose="020B0503020000020004" pitchFamily="50" charset="-127"/>
              </a:rPr>
              <a:t>Magenta</a:t>
            </a:r>
            <a:r>
              <a:rPr lang="en-US" altLang="ko-KR" sz="2800" b="1" dirty="0">
                <a:latin typeface="맑은 고딕" panose="020B0503020000020004" pitchFamily="50" charset="-127"/>
              </a:rPr>
              <a:t>, </a:t>
            </a:r>
            <a:r>
              <a:rPr lang="en-US" altLang="ko-KR" sz="2800" b="1" dirty="0">
                <a:ln>
                  <a:solidFill>
                    <a:srgbClr val="9966FF"/>
                  </a:solidFill>
                </a:ln>
                <a:solidFill>
                  <a:srgbClr val="FFFF00"/>
                </a:solidFill>
                <a:latin typeface="맑은 고딕" panose="020B0503020000020004" pitchFamily="50" charset="-127"/>
              </a:rPr>
              <a:t>Yellow</a:t>
            </a:r>
            <a:endParaRPr lang="ko-KR" altLang="en-US" sz="2800" dirty="0">
              <a:ln>
                <a:solidFill>
                  <a:srgbClr val="9966FF"/>
                </a:solidFill>
              </a:ln>
              <a:solidFill>
                <a:srgbClr val="FFFF00"/>
              </a:solidFill>
            </a:endParaRPr>
          </a:p>
        </p:txBody>
      </p:sp>
      <p:sp>
        <p:nvSpPr>
          <p:cNvPr id="5" name="직사각형 4"/>
          <p:cNvSpPr/>
          <p:nvPr/>
        </p:nvSpPr>
        <p:spPr>
          <a:xfrm>
            <a:off x="734810" y="5268654"/>
            <a:ext cx="10673317" cy="1077218"/>
          </a:xfrm>
          <a:prstGeom prst="rect">
            <a:avLst/>
          </a:prstGeom>
        </p:spPr>
        <p:txBody>
          <a:bodyPr wrap="square">
            <a:spAutoFit/>
          </a:bodyPr>
          <a:lstStyle/>
          <a:p>
            <a:pPr fontAlgn="base"/>
            <a:r>
              <a:rPr lang="en-US" altLang="ko-KR" sz="3200" b="1" dirty="0"/>
              <a:t>Mixing light makes it brighter : Additive mixture,</a:t>
            </a:r>
          </a:p>
          <a:p>
            <a:pPr fontAlgn="base"/>
            <a:r>
              <a:rPr lang="en-US" altLang="ko-KR" sz="3200" b="1" dirty="0"/>
              <a:t>Mixing pigment makes it darker : subtractive mixture</a:t>
            </a:r>
            <a:endParaRPr lang="ko-KR" altLang="en-US" sz="3200" b="1" dirty="0"/>
          </a:p>
        </p:txBody>
      </p:sp>
    </p:spTree>
    <p:extLst>
      <p:ext uri="{BB962C8B-B14F-4D97-AF65-F5344CB8AC3E}">
        <p14:creationId xmlns:p14="http://schemas.microsoft.com/office/powerpoint/2010/main" val="20153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914400" y="2766218"/>
            <a:ext cx="10313581"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4. The principle of color printing</a:t>
            </a:r>
            <a:endParaRPr lang="ko-KR" altLang="en-US" dirty="0"/>
          </a:p>
        </p:txBody>
      </p:sp>
    </p:spTree>
    <p:extLst>
      <p:ext uri="{BB962C8B-B14F-4D97-AF65-F5344CB8AC3E}">
        <p14:creationId xmlns:p14="http://schemas.microsoft.com/office/powerpoint/2010/main" val="36549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08755" y="1683866"/>
            <a:ext cx="9643320" cy="1745134"/>
          </a:xfrm>
        </p:spPr>
        <p:txBody>
          <a:bodyPr>
            <a:noAutofit/>
          </a:bodyPr>
          <a:lstStyle/>
          <a:p>
            <a:pPr marL="742950" indent="-742950">
              <a:buFontTx/>
              <a:buAutoNum type="arabicPeriod"/>
              <a:defRPr lang="ko-KR" altLang="en-US"/>
            </a:pPr>
            <a:r>
              <a:rPr lang="en-US" altLang="ko-KR" b="1" dirty="0" smtClean="0">
                <a:latin typeface="맑은 고딕" panose="020B0503020000020004" pitchFamily="50" charset="-127"/>
              </a:rPr>
              <a:t>There </a:t>
            </a:r>
            <a:r>
              <a:rPr lang="en-US" altLang="ko-KR" b="1" dirty="0">
                <a:latin typeface="맑은 고딕" panose="020B0503020000020004" pitchFamily="50" charset="-127"/>
              </a:rPr>
              <a:t>are four types of inks used in color printers: cyan (C), magenta (M), yellow (Y), and black (K). </a:t>
            </a:r>
            <a:endParaRPr lang="en-US" altLang="ko-KR" b="1" dirty="0" smtClean="0">
              <a:latin typeface="맑은 고딕" panose="020B0503020000020004" pitchFamily="50" charset="-127"/>
            </a:endParaRPr>
          </a:p>
          <a:p>
            <a:pPr marL="0" indent="0">
              <a:buNone/>
              <a:defRPr lang="ko-KR" altLang="en-US"/>
            </a:pPr>
            <a:r>
              <a:rPr lang="en-US" altLang="ko-KR" b="1" dirty="0">
                <a:solidFill>
                  <a:srgbClr val="00B0F0"/>
                </a:solidFill>
                <a:latin typeface="맑은 고딕" panose="020B0503020000020004" pitchFamily="50" charset="-127"/>
              </a:rPr>
              <a:t> </a:t>
            </a:r>
            <a:r>
              <a:rPr lang="en-US" altLang="ko-KR" b="1" dirty="0" smtClean="0">
                <a:solidFill>
                  <a:srgbClr val="00B0F0"/>
                </a:solidFill>
                <a:latin typeface="맑은 고딕" panose="020B0503020000020004" pitchFamily="50" charset="-127"/>
              </a:rPr>
              <a:t>       </a:t>
            </a:r>
            <a:r>
              <a:rPr lang="en-US" altLang="ko-KR" b="1" u="sng" dirty="0" smtClean="0">
                <a:solidFill>
                  <a:srgbClr val="00B0F0"/>
                </a:solidFill>
                <a:latin typeface="맑은 고딕" panose="020B0503020000020004" pitchFamily="50" charset="-127"/>
              </a:rPr>
              <a:t>C</a:t>
            </a:r>
            <a:r>
              <a:rPr lang="en-US" altLang="ko-KR" b="1" dirty="0" smtClean="0">
                <a:solidFill>
                  <a:srgbClr val="00B0F0"/>
                </a:solidFill>
                <a:latin typeface="맑은 고딕" panose="020B0503020000020004" pitchFamily="50" charset="-127"/>
              </a:rPr>
              <a:t>yan</a:t>
            </a:r>
            <a:r>
              <a:rPr lang="en-US" altLang="ko-KR" b="1" dirty="0">
                <a:latin typeface="맑은 고딕" panose="020B0503020000020004" pitchFamily="50" charset="-127"/>
              </a:rPr>
              <a:t>, </a:t>
            </a:r>
            <a:r>
              <a:rPr lang="en-US" altLang="ko-KR" b="1" u="sng" dirty="0">
                <a:solidFill>
                  <a:srgbClr val="FF00FF"/>
                </a:solidFill>
                <a:latin typeface="맑은 고딕" panose="020B0503020000020004" pitchFamily="50" charset="-127"/>
              </a:rPr>
              <a:t>M</a:t>
            </a:r>
            <a:r>
              <a:rPr lang="en-US" altLang="ko-KR" b="1" dirty="0">
                <a:solidFill>
                  <a:srgbClr val="FF00FF"/>
                </a:solidFill>
                <a:latin typeface="맑은 고딕" panose="020B0503020000020004" pitchFamily="50" charset="-127"/>
              </a:rPr>
              <a:t>agenta</a:t>
            </a:r>
            <a:r>
              <a:rPr lang="en-US" altLang="ko-KR" b="1" dirty="0">
                <a:latin typeface="맑은 고딕" panose="020B0503020000020004" pitchFamily="50" charset="-127"/>
              </a:rPr>
              <a:t>, </a:t>
            </a:r>
            <a:r>
              <a:rPr lang="en-US" altLang="ko-KR" b="1" u="sng" dirty="0" smtClean="0">
                <a:ln>
                  <a:solidFill>
                    <a:srgbClr val="9966FF"/>
                  </a:solidFill>
                </a:ln>
                <a:solidFill>
                  <a:srgbClr val="FFFF00"/>
                </a:solidFill>
                <a:latin typeface="맑은 고딕" panose="020B0503020000020004" pitchFamily="50" charset="-127"/>
              </a:rPr>
              <a:t>Y</a:t>
            </a:r>
            <a:r>
              <a:rPr lang="en-US" altLang="ko-KR" b="1" dirty="0" smtClean="0">
                <a:ln>
                  <a:solidFill>
                    <a:srgbClr val="9966FF"/>
                  </a:solidFill>
                </a:ln>
                <a:solidFill>
                  <a:srgbClr val="FFFF00"/>
                </a:solidFill>
                <a:latin typeface="맑은 고딕" panose="020B0503020000020004" pitchFamily="50" charset="-127"/>
              </a:rPr>
              <a:t>ellow</a:t>
            </a:r>
            <a:r>
              <a:rPr lang="en-US" altLang="ko-KR" b="1" dirty="0">
                <a:latin typeface="맑은 고딕" panose="020B0503020000020004" pitchFamily="50" charset="-127"/>
              </a:rPr>
              <a:t> , </a:t>
            </a:r>
            <a:r>
              <a:rPr lang="en-US" altLang="ko-KR" b="1" dirty="0" err="1">
                <a:latin typeface="맑은 고딕" panose="020B0503020000020004" pitchFamily="50" charset="-127"/>
              </a:rPr>
              <a:t>b</a:t>
            </a:r>
            <a:r>
              <a:rPr lang="en-US" altLang="ko-KR" b="1" dirty="0" err="1" smtClean="0">
                <a:latin typeface="맑은 고딕" panose="020B0503020000020004" pitchFamily="50" charset="-127"/>
              </a:rPr>
              <a:t>lac</a:t>
            </a:r>
            <a:r>
              <a:rPr lang="en-US" altLang="ko-KR" b="1" u="sng" dirty="0" err="1" smtClean="0">
                <a:latin typeface="맑은 고딕" panose="020B0503020000020004" pitchFamily="50" charset="-127"/>
              </a:rPr>
              <a:t>K</a:t>
            </a:r>
            <a:endParaRPr lang="en-US" altLang="ko-KR" b="1" u="sng" dirty="0">
              <a:latin typeface="맑은 고딕" panose="020B0503020000020004" pitchFamily="50" charset="-127"/>
            </a:endParaRPr>
          </a:p>
          <a:p>
            <a:pPr marL="514350" indent="-514350" fontAlgn="base">
              <a:lnSpc>
                <a:spcPct val="150000"/>
              </a:lnSpc>
              <a:buFont typeface="+mj-lt"/>
              <a:buAutoNum type="arabicPeriod"/>
            </a:pP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4. The principle of color printing</a:t>
            </a:r>
            <a:endParaRPr lang="ko-KR" altLang="en-US" dirty="0"/>
          </a:p>
        </p:txBody>
      </p:sp>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65" y="1683866"/>
            <a:ext cx="9753600" cy="4981575"/>
          </a:xfrm>
          <a:prstGeom prst="rect">
            <a:avLst/>
          </a:prstGeom>
        </p:spPr>
      </p:pic>
    </p:spTree>
    <p:extLst>
      <p:ext uri="{BB962C8B-B14F-4D97-AF65-F5344CB8AC3E}">
        <p14:creationId xmlns:p14="http://schemas.microsoft.com/office/powerpoint/2010/main" val="68479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b="1" dirty="0" smtClean="0"/>
              <a:t>Program Overview</a:t>
            </a:r>
            <a:endParaRPr lang="ko-KR" altLang="en-US" dirty="0"/>
          </a:p>
        </p:txBody>
      </p:sp>
      <p:graphicFrame>
        <p:nvGraphicFramePr>
          <p:cNvPr id="5" name="표 4"/>
          <p:cNvGraphicFramePr>
            <a:graphicFrameLocks noGrp="1"/>
          </p:cNvGraphicFramePr>
          <p:nvPr>
            <p:extLst>
              <p:ext uri="{D42A27DB-BD31-4B8C-83A1-F6EECF244321}">
                <p14:modId xmlns:p14="http://schemas.microsoft.com/office/powerpoint/2010/main" val="2325519799"/>
              </p:ext>
            </p:extLst>
          </p:nvPr>
        </p:nvGraphicFramePr>
        <p:xfrm>
          <a:off x="581025" y="1690688"/>
          <a:ext cx="11029950" cy="4825832"/>
        </p:xfrm>
        <a:graphic>
          <a:graphicData uri="http://schemas.openxmlformats.org/drawingml/2006/table">
            <a:tbl>
              <a:tblPr/>
              <a:tblGrid>
                <a:gridCol w="1112755">
                  <a:extLst>
                    <a:ext uri="{9D8B030D-6E8A-4147-A177-3AD203B41FA5}">
                      <a16:colId xmlns:a16="http://schemas.microsoft.com/office/drawing/2014/main" xmlns="" val="20000"/>
                    </a:ext>
                  </a:extLst>
                </a:gridCol>
                <a:gridCol w="8221745">
                  <a:extLst>
                    <a:ext uri="{9D8B030D-6E8A-4147-A177-3AD203B41FA5}">
                      <a16:colId xmlns:a16="http://schemas.microsoft.com/office/drawing/2014/main" xmlns="" val="20001"/>
                    </a:ext>
                  </a:extLst>
                </a:gridCol>
                <a:gridCol w="1695450">
                  <a:extLst>
                    <a:ext uri="{9D8B030D-6E8A-4147-A177-3AD203B41FA5}">
                      <a16:colId xmlns:a16="http://schemas.microsoft.com/office/drawing/2014/main" xmlns="" val="20002"/>
                    </a:ext>
                  </a:extLst>
                </a:gridCol>
              </a:tblGrid>
              <a:tr h="829904">
                <a:tc>
                  <a:txBody>
                    <a:bodyPr/>
                    <a:lstStyle/>
                    <a:p>
                      <a:pPr marL="0" marR="0" indent="0" algn="ctr" fontAlgn="base" latinLnBrk="0">
                        <a:lnSpc>
                          <a:spcPct val="100000"/>
                        </a:lnSpc>
                        <a:spcBef>
                          <a:spcPts val="0"/>
                        </a:spcBef>
                        <a:spcAft>
                          <a:spcPts val="0"/>
                        </a:spcAft>
                      </a:pPr>
                      <a:r>
                        <a:rPr lang="en-US" sz="2400" b="1" kern="0" spc="0" dirty="0">
                          <a:solidFill>
                            <a:srgbClr val="000000"/>
                          </a:solidFill>
                          <a:effectLst/>
                          <a:latin typeface="맑은 고딕" panose="020B0503020000020004" pitchFamily="50" charset="-127"/>
                          <a:ea typeface="맑은 고딕" panose="020B0503020000020004" pitchFamily="50" charset="-127"/>
                        </a:rPr>
                        <a:t>order</a:t>
                      </a:r>
                      <a:endParaRPr lang="en-US" sz="2400" kern="0" spc="0" dirty="0">
                        <a:solidFill>
                          <a:srgbClr val="000000"/>
                        </a:solidFill>
                        <a:effectLst/>
                        <a:latin typeface="함초롬바탕" panose="02030604000101010101" pitchFamily="18" charset="-127"/>
                      </a:endParaRPr>
                    </a:p>
                  </a:txBody>
                  <a:tcPr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6D6D6"/>
                    </a:solidFill>
                  </a:tcPr>
                </a:tc>
                <a:tc>
                  <a:txBody>
                    <a:bodyPr/>
                    <a:lstStyle/>
                    <a:p>
                      <a:pPr marL="0" marR="0" indent="0" algn="ctr" fontAlgn="base" latinLnBrk="0">
                        <a:lnSpc>
                          <a:spcPct val="100000"/>
                        </a:lnSpc>
                        <a:spcBef>
                          <a:spcPts val="0"/>
                        </a:spcBef>
                        <a:spcAft>
                          <a:spcPts val="0"/>
                        </a:spcAft>
                      </a:pPr>
                      <a:r>
                        <a:rPr lang="en-US" sz="2400" b="1" kern="0" spc="0">
                          <a:solidFill>
                            <a:srgbClr val="000000"/>
                          </a:solidFill>
                          <a:effectLst/>
                          <a:latin typeface="맑은 고딕" panose="020B0503020000020004" pitchFamily="50" charset="-127"/>
                          <a:ea typeface="맑은 고딕" panose="020B0503020000020004" pitchFamily="50" charset="-127"/>
                        </a:rPr>
                        <a:t>Activity Topics</a:t>
                      </a:r>
                      <a:endParaRPr lang="en-US" sz="2400" kern="0" spc="0">
                        <a:solidFill>
                          <a:srgbClr val="000000"/>
                        </a:solidFill>
                        <a:effectLst/>
                        <a:latin typeface="함초롬바탕" panose="02030604000101010101" pitchFamily="18" charset="-127"/>
                      </a:endParaRPr>
                    </a:p>
                  </a:txBody>
                  <a:tcPr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6D6D6"/>
                    </a:solidFill>
                  </a:tcPr>
                </a:tc>
                <a:tc>
                  <a:txBody>
                    <a:bodyPr/>
                    <a:lstStyle/>
                    <a:p>
                      <a:pPr marL="0" marR="0" indent="0" algn="ctr" fontAlgn="base" latinLnBrk="0">
                        <a:lnSpc>
                          <a:spcPct val="100000"/>
                        </a:lnSpc>
                        <a:spcBef>
                          <a:spcPts val="0"/>
                        </a:spcBef>
                        <a:spcAft>
                          <a:spcPts val="0"/>
                        </a:spcAft>
                      </a:pPr>
                      <a:r>
                        <a:rPr lang="en-US" sz="2400" b="1" kern="0" spc="0">
                          <a:solidFill>
                            <a:srgbClr val="000000"/>
                          </a:solidFill>
                          <a:effectLst/>
                          <a:latin typeface="맑은 고딕" panose="020B0503020000020004" pitchFamily="50" charset="-127"/>
                          <a:ea typeface="맑은 고딕" panose="020B0503020000020004" pitchFamily="50" charset="-127"/>
                        </a:rPr>
                        <a:t>Time(min)</a:t>
                      </a:r>
                      <a:endParaRPr lang="en-US" sz="2400" kern="0" spc="0">
                        <a:solidFill>
                          <a:srgbClr val="000000"/>
                        </a:solidFill>
                        <a:effectLst/>
                        <a:latin typeface="함초롬바탕" panose="02030604000101010101" pitchFamily="18" charset="-127"/>
                      </a:endParaRPr>
                    </a:p>
                  </a:txBody>
                  <a:tcPr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solidFill>
                      <a:srgbClr val="D6D6D6"/>
                    </a:solidFill>
                  </a:tcPr>
                </a:tc>
                <a:extLst>
                  <a:ext uri="{0D108BD9-81ED-4DB2-BD59-A6C34878D82A}">
                    <a16:rowId xmlns:a16="http://schemas.microsoft.com/office/drawing/2014/main" xmlns="" val="10000"/>
                  </a:ext>
                </a:extLst>
              </a:tr>
              <a:tr h="400256">
                <a:tc>
                  <a:txBody>
                    <a:bodyPr/>
                    <a:lstStyle/>
                    <a:p>
                      <a:pPr marL="0" marR="0" indent="0" algn="ctr" fontAlgn="base" latinLnBrk="0">
                        <a:lnSpc>
                          <a:spcPct val="160000"/>
                        </a:lnSpc>
                        <a:spcBef>
                          <a:spcPts val="0"/>
                        </a:spcBef>
                        <a:spcAft>
                          <a:spcPts val="0"/>
                        </a:spcAft>
                      </a:pPr>
                      <a:r>
                        <a:rPr lang="en-US" sz="2400" kern="0" spc="0">
                          <a:solidFill>
                            <a:srgbClr val="000000"/>
                          </a:solidFill>
                          <a:effectLst/>
                          <a:latin typeface="맑은 고딕" panose="020B0503020000020004" pitchFamily="50" charset="-127"/>
                          <a:ea typeface="맑은 고딕" panose="020B0503020000020004" pitchFamily="50" charset="-127"/>
                        </a:rPr>
                        <a:t>1</a:t>
                      </a:r>
                      <a:endParaRPr lang="en-US" sz="2400" kern="0" spc="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endParaRPr 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2400" kern="0" spc="0" dirty="0">
                          <a:solidFill>
                            <a:srgbClr val="000000"/>
                          </a:solidFill>
                          <a:effectLst/>
                          <a:latin typeface="맑은 고딕" panose="020B0503020000020004" pitchFamily="50" charset="-127"/>
                          <a:ea typeface="맑은 고딕" panose="020B0503020000020004" pitchFamily="50" charset="-127"/>
                        </a:rPr>
                        <a:t>20</a:t>
                      </a:r>
                      <a:endParaRPr 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479132">
                <a:tc>
                  <a:txBody>
                    <a:bodyPr/>
                    <a:lstStyle/>
                    <a:p>
                      <a:pPr marL="0" marR="0" indent="0" algn="ctr" fontAlgn="base" latinLnBrk="0">
                        <a:lnSpc>
                          <a:spcPct val="160000"/>
                        </a:lnSpc>
                        <a:spcBef>
                          <a:spcPts val="0"/>
                        </a:spcBef>
                        <a:spcAft>
                          <a:spcPts val="0"/>
                        </a:spcAft>
                      </a:pPr>
                      <a:r>
                        <a:rPr lang="en-US" sz="2400" kern="0" spc="0" dirty="0">
                          <a:solidFill>
                            <a:srgbClr val="000000"/>
                          </a:solidFill>
                          <a:effectLst/>
                          <a:latin typeface="맑은 고딕" panose="020B0503020000020004" pitchFamily="50" charset="-127"/>
                          <a:ea typeface="맑은 고딕" panose="020B0503020000020004" pitchFamily="50" charset="-127"/>
                        </a:rPr>
                        <a:t>2</a:t>
                      </a:r>
                      <a:endParaRPr 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1400" kern="0" spc="-10" dirty="0" smtClean="0">
                        <a:solidFill>
                          <a:srgbClr val="000000"/>
                        </a:solidFill>
                        <a:effectLst/>
                        <a:latin typeface="맑은 고딕" panose="020B0503020000020004" pitchFamily="50" charset="-127"/>
                        <a:ea typeface="맑은 고딕" panose="020B0503020000020004" pitchFamily="50" charset="-127"/>
                      </a:endParaRPr>
                    </a:p>
                    <a:p>
                      <a:pPr marL="0" marR="0" indent="0" algn="just" fontAlgn="base" latinLnBrk="1">
                        <a:lnSpc>
                          <a:spcPct val="160000"/>
                        </a:lnSpc>
                        <a:spcBef>
                          <a:spcPts val="0"/>
                        </a:spcBef>
                        <a:spcAft>
                          <a:spcPts val="0"/>
                        </a:spcAft>
                      </a:pPr>
                      <a:endParaRPr lang="en-US" sz="2400" kern="0" spc="-10" dirty="0" smtClean="0">
                        <a:solidFill>
                          <a:srgbClr val="000000"/>
                        </a:solidFill>
                        <a:effectLst/>
                        <a:latin typeface="맑은 고딕" panose="020B0503020000020004" pitchFamily="50" charset="-127"/>
                        <a:ea typeface="맑은 고딕" panose="020B0503020000020004" pitchFamily="50" charset="-127"/>
                      </a:endParaRPr>
                    </a:p>
                    <a:p>
                      <a:pPr marL="0" marR="0" indent="0" algn="just" fontAlgn="base" latinLnBrk="1">
                        <a:lnSpc>
                          <a:spcPct val="160000"/>
                        </a:lnSpc>
                        <a:spcBef>
                          <a:spcPts val="0"/>
                        </a:spcBef>
                        <a:spcAft>
                          <a:spcPts val="0"/>
                        </a:spcAft>
                      </a:pPr>
                      <a:endParaRPr lang="en-US" sz="2400" kern="0" spc="-10" dirty="0" smtClean="0">
                        <a:solidFill>
                          <a:srgbClr val="000000"/>
                        </a:solidFill>
                        <a:effectLst/>
                        <a:latin typeface="맑은 고딕" panose="020B0503020000020004" pitchFamily="50" charset="-127"/>
                        <a:ea typeface="맑은 고딕" panose="020B0503020000020004" pitchFamily="50" charset="-127"/>
                      </a:endParaRPr>
                    </a:p>
                    <a:p>
                      <a:pPr marL="0" marR="0" indent="0" algn="just" fontAlgn="base" latinLnBrk="1">
                        <a:lnSpc>
                          <a:spcPct val="160000"/>
                        </a:lnSpc>
                        <a:spcBef>
                          <a:spcPts val="0"/>
                        </a:spcBef>
                        <a:spcAft>
                          <a:spcPts val="0"/>
                        </a:spcAft>
                      </a:pPr>
                      <a:endParaRPr lang="en-US" sz="2400" kern="0" spc="-10" dirty="0" smtClean="0">
                        <a:solidFill>
                          <a:srgbClr val="000000"/>
                        </a:solidFill>
                        <a:effectLst/>
                        <a:latin typeface="맑은 고딕" panose="020B0503020000020004" pitchFamily="50" charset="-127"/>
                        <a:ea typeface="맑은 고딕" panose="020B0503020000020004" pitchFamily="50"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endParaRPr lang="en-US" altLang="ko-KR" sz="1400" kern="0" spc="0" dirty="0" smtClean="0">
                        <a:solidFill>
                          <a:srgbClr val="000000"/>
                        </a:solidFill>
                        <a:effectLst/>
                        <a:latin typeface="맑은 고딕" panose="020B0503020000020004" pitchFamily="50" charset="-127"/>
                        <a:ea typeface="맑은 고딕" panose="020B0503020000020004" pitchFamily="50" charset="-127"/>
                      </a:endParaRPr>
                    </a:p>
                    <a:p>
                      <a:pPr marL="0" marR="0" indent="0" algn="ctr" fontAlgn="base" latinLnBrk="0">
                        <a:lnSpc>
                          <a:spcPct val="160000"/>
                        </a:lnSpc>
                        <a:spcBef>
                          <a:spcPts val="0"/>
                        </a:spcBef>
                        <a:spcAft>
                          <a:spcPts val="0"/>
                        </a:spcAft>
                      </a:pPr>
                      <a:r>
                        <a:rPr lang="en-US" altLang="ko-KR" sz="2400" kern="0" spc="0" dirty="0" smtClean="0">
                          <a:solidFill>
                            <a:srgbClr val="000000"/>
                          </a:solidFill>
                          <a:effectLst/>
                          <a:latin typeface="맑은 고딕" panose="020B0503020000020004" pitchFamily="50" charset="-127"/>
                          <a:ea typeface="맑은 고딕" panose="020B0503020000020004" pitchFamily="50" charset="-127"/>
                        </a:rPr>
                        <a:t>30</a:t>
                      </a:r>
                    </a:p>
                    <a:p>
                      <a:pPr marL="0" marR="0" indent="0" algn="ctr" fontAlgn="base" latinLnBrk="0">
                        <a:lnSpc>
                          <a:spcPct val="160000"/>
                        </a:lnSpc>
                        <a:spcBef>
                          <a:spcPts val="0"/>
                        </a:spcBef>
                        <a:spcAft>
                          <a:spcPts val="0"/>
                        </a:spcAft>
                      </a:pPr>
                      <a:endParaRPr lang="en-US" altLang="ko-KR" sz="1000" kern="0" spc="0" dirty="0" smtClean="0">
                        <a:solidFill>
                          <a:srgbClr val="000000"/>
                        </a:solidFill>
                        <a:effectLst/>
                        <a:latin typeface="맑은 고딕" panose="020B0503020000020004" pitchFamily="50" charset="-127"/>
                        <a:ea typeface="맑은 고딕" panose="020B0503020000020004" pitchFamily="50" charset="-127"/>
                      </a:endParaRPr>
                    </a:p>
                    <a:p>
                      <a:pPr marL="0" marR="0" indent="0" algn="ctr" fontAlgn="base" latinLnBrk="0">
                        <a:lnSpc>
                          <a:spcPct val="160000"/>
                        </a:lnSpc>
                        <a:spcBef>
                          <a:spcPts val="0"/>
                        </a:spcBef>
                        <a:spcAft>
                          <a:spcPts val="0"/>
                        </a:spcAft>
                      </a:pPr>
                      <a:endParaRPr lang="ko-KR" alt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00256">
                <a:tc>
                  <a:txBody>
                    <a:bodyPr/>
                    <a:lstStyle/>
                    <a:p>
                      <a:pPr marL="0" marR="0" indent="0" algn="ctr" fontAlgn="base" latinLnBrk="0">
                        <a:lnSpc>
                          <a:spcPct val="160000"/>
                        </a:lnSpc>
                        <a:spcBef>
                          <a:spcPts val="0"/>
                        </a:spcBef>
                        <a:spcAft>
                          <a:spcPts val="0"/>
                        </a:spcAft>
                      </a:pPr>
                      <a:r>
                        <a:rPr lang="en-US" sz="2400" kern="0" spc="0">
                          <a:solidFill>
                            <a:srgbClr val="000000"/>
                          </a:solidFill>
                          <a:effectLst/>
                          <a:latin typeface="맑은 고딕" panose="020B0503020000020004" pitchFamily="50" charset="-127"/>
                          <a:ea typeface="맑은 고딕" panose="020B0503020000020004" pitchFamily="50" charset="-127"/>
                        </a:rPr>
                        <a:t>3</a:t>
                      </a:r>
                      <a:endParaRPr lang="en-US" sz="2400" kern="0" spc="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endParaRPr 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2400" kern="0" spc="0">
                          <a:solidFill>
                            <a:srgbClr val="000000"/>
                          </a:solidFill>
                          <a:effectLst/>
                          <a:latin typeface="맑은 고딕" panose="020B0503020000020004" pitchFamily="50" charset="-127"/>
                          <a:ea typeface="맑은 고딕" panose="020B0503020000020004" pitchFamily="50" charset="-127"/>
                        </a:rPr>
                        <a:t>30</a:t>
                      </a:r>
                      <a:endParaRPr lang="en-US" sz="2400" kern="0" spc="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0256">
                <a:tc>
                  <a:txBody>
                    <a:bodyPr/>
                    <a:lstStyle/>
                    <a:p>
                      <a:pPr marL="0" marR="0" indent="0" algn="ctr" fontAlgn="base" latinLnBrk="0">
                        <a:lnSpc>
                          <a:spcPct val="160000"/>
                        </a:lnSpc>
                        <a:spcBef>
                          <a:spcPts val="0"/>
                        </a:spcBef>
                        <a:spcAft>
                          <a:spcPts val="0"/>
                        </a:spcAft>
                      </a:pPr>
                      <a:r>
                        <a:rPr lang="en-US" sz="2400" kern="0" spc="0">
                          <a:solidFill>
                            <a:srgbClr val="000000"/>
                          </a:solidFill>
                          <a:effectLst/>
                          <a:latin typeface="맑은 고딕" panose="020B0503020000020004" pitchFamily="50" charset="-127"/>
                          <a:ea typeface="맑은 고딕" panose="020B0503020000020004" pitchFamily="50" charset="-127"/>
                        </a:rPr>
                        <a:t>4</a:t>
                      </a:r>
                      <a:endParaRPr lang="en-US" sz="2400" kern="0" spc="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endParaRPr 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ctr" fontAlgn="base" latinLnBrk="0">
                        <a:lnSpc>
                          <a:spcPct val="160000"/>
                        </a:lnSpc>
                        <a:spcBef>
                          <a:spcPts val="0"/>
                        </a:spcBef>
                        <a:spcAft>
                          <a:spcPts val="0"/>
                        </a:spcAft>
                      </a:pPr>
                      <a:r>
                        <a:rPr lang="en-US" sz="2400" kern="0" spc="0" dirty="0">
                          <a:solidFill>
                            <a:srgbClr val="000000"/>
                          </a:solidFill>
                          <a:effectLst/>
                          <a:latin typeface="맑은 고딕" panose="020B0503020000020004" pitchFamily="50" charset="-127"/>
                          <a:ea typeface="맑은 고딕" panose="020B0503020000020004" pitchFamily="50" charset="-127"/>
                        </a:rPr>
                        <a:t>20</a:t>
                      </a:r>
                      <a:endParaRPr lang="en-US" sz="2400" kern="0" spc="0" dirty="0">
                        <a:solidFill>
                          <a:srgbClr val="000000"/>
                        </a:solidFill>
                        <a:effectLst/>
                        <a:latin typeface="함초롬바탕" panose="02030604000101010101" pitchFamily="18" charset="-127"/>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6" name="Rectangle 1"/>
          <p:cNvSpPr>
            <a:spLocks noChangeArrowheads="1"/>
          </p:cNvSpPr>
          <p:nvPr/>
        </p:nvSpPr>
        <p:spPr bwMode="auto">
          <a:xfrm>
            <a:off x="3073400" y="2454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8" name="직사각형 7"/>
          <p:cNvSpPr/>
          <p:nvPr/>
        </p:nvSpPr>
        <p:spPr>
          <a:xfrm>
            <a:off x="2936034" y="2374900"/>
            <a:ext cx="5557932" cy="781752"/>
          </a:xfrm>
          <a:prstGeom prst="rect">
            <a:avLst/>
          </a:prstGeom>
        </p:spPr>
        <p:txBody>
          <a:bodyPr wrap="none">
            <a:spAutoFit/>
          </a:bodyPr>
          <a:lstStyle/>
          <a:p>
            <a:pPr algn="ctr" fontAlgn="base" latinLnBrk="0">
              <a:lnSpc>
                <a:spcPct val="160000"/>
              </a:lnSpc>
            </a:pPr>
            <a:r>
              <a:rPr lang="en-US" altLang="ko-KR" sz="2800" b="1" kern="0" dirty="0">
                <a:solidFill>
                  <a:srgbClr val="0000FF"/>
                </a:solidFill>
                <a:latin typeface="맑은 고딕" panose="020B0503020000020004" pitchFamily="50" charset="-127"/>
              </a:rPr>
              <a:t>Who is the owner of the color?</a:t>
            </a:r>
            <a:endParaRPr lang="en-US" altLang="ko-KR" sz="2800" kern="0" spc="0" dirty="0">
              <a:solidFill>
                <a:srgbClr val="000000"/>
              </a:solidFill>
              <a:effectLst/>
              <a:latin typeface="함초롬바탕" panose="02030604000101010101" pitchFamily="18" charset="-127"/>
            </a:endParaRPr>
          </a:p>
        </p:txBody>
      </p:sp>
      <p:sp>
        <p:nvSpPr>
          <p:cNvPr id="9" name="직사각형 8"/>
          <p:cNvSpPr/>
          <p:nvPr/>
        </p:nvSpPr>
        <p:spPr>
          <a:xfrm>
            <a:off x="2027131" y="3008168"/>
            <a:ext cx="7375738" cy="781752"/>
          </a:xfrm>
          <a:prstGeom prst="rect">
            <a:avLst/>
          </a:prstGeom>
        </p:spPr>
        <p:txBody>
          <a:bodyPr wrap="none">
            <a:spAutoFit/>
          </a:bodyPr>
          <a:lstStyle/>
          <a:p>
            <a:pPr algn="ctr" fontAlgn="base" latinLnBrk="0">
              <a:lnSpc>
                <a:spcPct val="160000"/>
              </a:lnSpc>
            </a:pPr>
            <a:r>
              <a:rPr lang="en-US" altLang="ko-KR" sz="2800" b="1" kern="0" dirty="0">
                <a:solidFill>
                  <a:srgbClr val="0000FF"/>
                </a:solidFill>
                <a:latin typeface="맑은 고딕" panose="020B0503020000020004" pitchFamily="50" charset="-127"/>
              </a:rPr>
              <a:t>Understanding the primary colors of light</a:t>
            </a:r>
            <a:endParaRPr lang="en-US" altLang="ko-KR" sz="2800" kern="0" spc="0" dirty="0">
              <a:solidFill>
                <a:srgbClr val="000000"/>
              </a:solidFill>
              <a:effectLst/>
              <a:latin typeface="함초롬바탕" panose="02030604000101010101" pitchFamily="18" charset="-127"/>
            </a:endParaRPr>
          </a:p>
        </p:txBody>
      </p:sp>
      <p:sp>
        <p:nvSpPr>
          <p:cNvPr id="10" name="직사각형 9"/>
          <p:cNvSpPr/>
          <p:nvPr/>
        </p:nvSpPr>
        <p:spPr>
          <a:xfrm>
            <a:off x="1800225" y="3644221"/>
            <a:ext cx="8096250" cy="1479508"/>
          </a:xfrm>
          <a:prstGeom prst="rect">
            <a:avLst/>
          </a:prstGeom>
        </p:spPr>
        <p:txBody>
          <a:bodyPr wrap="square">
            <a:spAutoFit/>
          </a:bodyPr>
          <a:lstStyle/>
          <a:p>
            <a:pPr algn="just" fontAlgn="base">
              <a:lnSpc>
                <a:spcPct val="130000"/>
              </a:lnSpc>
            </a:pPr>
            <a:r>
              <a:rPr lang="en-US" altLang="ko-KR" kern="0" spc="-10" dirty="0">
                <a:solidFill>
                  <a:srgbClr val="000000"/>
                </a:solidFill>
                <a:latin typeface="맑은 고딕" panose="020B0503020000020004" pitchFamily="50" charset="-127"/>
              </a:rPr>
              <a:t>(</a:t>
            </a:r>
            <a:r>
              <a:rPr lang="en-US" altLang="ko-KR" sz="2400" kern="0" spc="-10" dirty="0">
                <a:solidFill>
                  <a:srgbClr val="000000"/>
                </a:solidFill>
                <a:latin typeface="맑은 고딕" panose="020B0503020000020004" pitchFamily="50" charset="-127"/>
              </a:rPr>
              <a:t>Basic) Using projector, monitor, or mobile phone screen</a:t>
            </a:r>
            <a:endParaRPr lang="en-US" altLang="ko-KR" sz="2400" kern="0" spc="0" dirty="0" smtClean="0">
              <a:solidFill>
                <a:srgbClr val="000000"/>
              </a:solidFill>
              <a:effectLst/>
              <a:latin typeface="함초롬바탕" panose="02030604000101010101" pitchFamily="18" charset="-127"/>
            </a:endParaRPr>
          </a:p>
          <a:p>
            <a:pPr algn="just" fontAlgn="base">
              <a:lnSpc>
                <a:spcPct val="130000"/>
              </a:lnSpc>
            </a:pPr>
            <a:r>
              <a:rPr lang="en-US" altLang="ko-KR" sz="2400" kern="0" spc="-10" dirty="0">
                <a:solidFill>
                  <a:srgbClr val="000000"/>
                </a:solidFill>
                <a:latin typeface="맑은 고딕" panose="020B0503020000020004" pitchFamily="50" charset="-127"/>
              </a:rPr>
              <a:t>(Additional) Observing the monitor with Loupe</a:t>
            </a:r>
            <a:endParaRPr lang="en-US" altLang="ko-KR" sz="2400" kern="0" spc="0" dirty="0" smtClean="0">
              <a:solidFill>
                <a:srgbClr val="000000"/>
              </a:solidFill>
              <a:effectLst/>
              <a:latin typeface="함초롬바탕" panose="02030604000101010101" pitchFamily="18" charset="-127"/>
            </a:endParaRPr>
          </a:p>
          <a:p>
            <a:pPr algn="just" fontAlgn="base">
              <a:lnSpc>
                <a:spcPct val="130000"/>
              </a:lnSpc>
            </a:pPr>
            <a:r>
              <a:rPr lang="en-US" altLang="ko-KR" sz="2400" kern="0" spc="-10" dirty="0">
                <a:solidFill>
                  <a:srgbClr val="000000"/>
                </a:solidFill>
                <a:latin typeface="맑은 고딕" panose="020B0503020000020004" pitchFamily="50" charset="-127"/>
              </a:rPr>
              <a:t>(Additional) Utilizing the Light Synthesis Device</a:t>
            </a:r>
            <a:endParaRPr lang="en-US" altLang="ko-KR" sz="2400" kern="0" spc="0" dirty="0">
              <a:solidFill>
                <a:srgbClr val="000000"/>
              </a:solidFill>
              <a:effectLst/>
              <a:latin typeface="함초롬바탕" panose="02030604000101010101" pitchFamily="18" charset="-127"/>
            </a:endParaRPr>
          </a:p>
        </p:txBody>
      </p:sp>
      <p:sp>
        <p:nvSpPr>
          <p:cNvPr id="11" name="직사각형 10"/>
          <p:cNvSpPr/>
          <p:nvPr/>
        </p:nvSpPr>
        <p:spPr>
          <a:xfrm>
            <a:off x="1736869" y="5090519"/>
            <a:ext cx="8159606" cy="781752"/>
          </a:xfrm>
          <a:prstGeom prst="rect">
            <a:avLst/>
          </a:prstGeom>
        </p:spPr>
        <p:txBody>
          <a:bodyPr wrap="none">
            <a:spAutoFit/>
          </a:bodyPr>
          <a:lstStyle/>
          <a:p>
            <a:pPr algn="ctr" fontAlgn="base" latinLnBrk="0">
              <a:lnSpc>
                <a:spcPct val="160000"/>
              </a:lnSpc>
            </a:pPr>
            <a:r>
              <a:rPr lang="en-US" altLang="ko-KR" sz="2800" b="1" kern="0" dirty="0">
                <a:solidFill>
                  <a:srgbClr val="0000FF"/>
                </a:solidFill>
                <a:latin typeface="맑은 고딕" panose="020B0503020000020004" pitchFamily="50" charset="-127"/>
              </a:rPr>
              <a:t>The mixture of light and the mixture of colors</a:t>
            </a:r>
            <a:endParaRPr lang="en-US" altLang="ko-KR" sz="2800" kern="0" spc="0" dirty="0">
              <a:solidFill>
                <a:srgbClr val="000000"/>
              </a:solidFill>
              <a:effectLst/>
              <a:latin typeface="함초롬바탕" panose="02030604000101010101" pitchFamily="18" charset="-127"/>
            </a:endParaRPr>
          </a:p>
        </p:txBody>
      </p:sp>
      <p:sp>
        <p:nvSpPr>
          <p:cNvPr id="12" name="직사각형 11"/>
          <p:cNvSpPr/>
          <p:nvPr/>
        </p:nvSpPr>
        <p:spPr>
          <a:xfrm>
            <a:off x="3167167" y="5654949"/>
            <a:ext cx="5362365" cy="781752"/>
          </a:xfrm>
          <a:prstGeom prst="rect">
            <a:avLst/>
          </a:prstGeom>
        </p:spPr>
        <p:txBody>
          <a:bodyPr wrap="none">
            <a:spAutoFit/>
          </a:bodyPr>
          <a:lstStyle/>
          <a:p>
            <a:pPr algn="ctr" fontAlgn="base" latinLnBrk="0">
              <a:lnSpc>
                <a:spcPct val="160000"/>
              </a:lnSpc>
            </a:pPr>
            <a:r>
              <a:rPr lang="en-US" altLang="ko-KR" sz="2800" b="1" kern="0" dirty="0">
                <a:solidFill>
                  <a:srgbClr val="0000FF"/>
                </a:solidFill>
                <a:latin typeface="맑은 고딕" panose="020B0503020000020004" pitchFamily="50" charset="-127"/>
              </a:rPr>
              <a:t>The principle of color printing</a:t>
            </a:r>
            <a:endParaRPr lang="en-US" altLang="ko-KR" sz="2800" kern="0" spc="0" dirty="0">
              <a:solidFill>
                <a:srgbClr val="000000"/>
              </a:solidFill>
              <a:effectLst/>
              <a:latin typeface="함초롬바탕" panose="02030604000101010101" pitchFamily="18" charset="-127"/>
            </a:endParaRPr>
          </a:p>
        </p:txBody>
      </p:sp>
      <p:cxnSp>
        <p:nvCxnSpPr>
          <p:cNvPr id="4" name="직선 연결선 3"/>
          <p:cNvCxnSpPr/>
          <p:nvPr/>
        </p:nvCxnSpPr>
        <p:spPr>
          <a:xfrm>
            <a:off x="1800225" y="4175185"/>
            <a:ext cx="809625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3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xfrm>
            <a:off x="308755" y="1683866"/>
            <a:ext cx="9643320" cy="1745134"/>
          </a:xfrm>
        </p:spPr>
        <p:txBody>
          <a:bodyPr>
            <a:noAutofit/>
          </a:bodyPr>
          <a:lstStyle/>
          <a:p>
            <a:pPr marL="742950" indent="-742950">
              <a:buFontTx/>
              <a:buAutoNum type="arabicPeriod"/>
              <a:defRPr lang="ko-KR" altLang="en-US"/>
            </a:pPr>
            <a:r>
              <a:rPr lang="en-US" altLang="ko-KR" b="1" dirty="0" smtClean="0">
                <a:latin typeface="맑은 고딕" panose="020B0503020000020004" pitchFamily="50" charset="-127"/>
              </a:rPr>
              <a:t>There </a:t>
            </a:r>
            <a:r>
              <a:rPr lang="en-US" altLang="ko-KR" b="1" dirty="0">
                <a:latin typeface="맑은 고딕" panose="020B0503020000020004" pitchFamily="50" charset="-127"/>
              </a:rPr>
              <a:t>are four types of inks used in color printers: cyan (C), magenta (M), yellow (Y), and black (K). </a:t>
            </a:r>
            <a:endParaRPr lang="en-US" altLang="ko-KR" b="1" dirty="0" smtClean="0">
              <a:latin typeface="맑은 고딕" panose="020B0503020000020004" pitchFamily="50" charset="-127"/>
            </a:endParaRPr>
          </a:p>
          <a:p>
            <a:pPr marL="0" indent="0">
              <a:buNone/>
              <a:defRPr lang="ko-KR" altLang="en-US"/>
            </a:pPr>
            <a:r>
              <a:rPr lang="en-US" altLang="ko-KR" b="1" dirty="0">
                <a:solidFill>
                  <a:srgbClr val="00B0F0"/>
                </a:solidFill>
                <a:latin typeface="맑은 고딕" panose="020B0503020000020004" pitchFamily="50" charset="-127"/>
              </a:rPr>
              <a:t> </a:t>
            </a:r>
            <a:r>
              <a:rPr lang="en-US" altLang="ko-KR" b="1" dirty="0" smtClean="0">
                <a:solidFill>
                  <a:srgbClr val="00B0F0"/>
                </a:solidFill>
                <a:latin typeface="맑은 고딕" panose="020B0503020000020004" pitchFamily="50" charset="-127"/>
              </a:rPr>
              <a:t>       </a:t>
            </a:r>
            <a:r>
              <a:rPr lang="en-US" altLang="ko-KR" b="1" u="sng" dirty="0" smtClean="0">
                <a:solidFill>
                  <a:srgbClr val="00B0F0"/>
                </a:solidFill>
                <a:latin typeface="맑은 고딕" panose="020B0503020000020004" pitchFamily="50" charset="-127"/>
              </a:rPr>
              <a:t>C</a:t>
            </a:r>
            <a:r>
              <a:rPr lang="en-US" altLang="ko-KR" b="1" dirty="0" smtClean="0">
                <a:solidFill>
                  <a:srgbClr val="00B0F0"/>
                </a:solidFill>
                <a:latin typeface="맑은 고딕" panose="020B0503020000020004" pitchFamily="50" charset="-127"/>
              </a:rPr>
              <a:t>yan</a:t>
            </a:r>
            <a:r>
              <a:rPr lang="en-US" altLang="ko-KR" b="1" dirty="0">
                <a:latin typeface="맑은 고딕" panose="020B0503020000020004" pitchFamily="50" charset="-127"/>
              </a:rPr>
              <a:t>, </a:t>
            </a:r>
            <a:r>
              <a:rPr lang="en-US" altLang="ko-KR" b="1" u="sng" dirty="0">
                <a:solidFill>
                  <a:srgbClr val="FF00FF"/>
                </a:solidFill>
                <a:latin typeface="맑은 고딕" panose="020B0503020000020004" pitchFamily="50" charset="-127"/>
              </a:rPr>
              <a:t>M</a:t>
            </a:r>
            <a:r>
              <a:rPr lang="en-US" altLang="ko-KR" b="1" dirty="0">
                <a:solidFill>
                  <a:srgbClr val="FF00FF"/>
                </a:solidFill>
                <a:latin typeface="맑은 고딕" panose="020B0503020000020004" pitchFamily="50" charset="-127"/>
              </a:rPr>
              <a:t>agenta</a:t>
            </a:r>
            <a:r>
              <a:rPr lang="en-US" altLang="ko-KR" b="1" dirty="0">
                <a:latin typeface="맑은 고딕" panose="020B0503020000020004" pitchFamily="50" charset="-127"/>
              </a:rPr>
              <a:t>, </a:t>
            </a:r>
            <a:r>
              <a:rPr lang="en-US" altLang="ko-KR" b="1" u="sng" dirty="0" smtClean="0">
                <a:ln>
                  <a:solidFill>
                    <a:srgbClr val="9966FF"/>
                  </a:solidFill>
                </a:ln>
                <a:solidFill>
                  <a:srgbClr val="FFFF00"/>
                </a:solidFill>
                <a:latin typeface="맑은 고딕" panose="020B0503020000020004" pitchFamily="50" charset="-127"/>
              </a:rPr>
              <a:t>Y</a:t>
            </a:r>
            <a:r>
              <a:rPr lang="en-US" altLang="ko-KR" b="1" dirty="0" smtClean="0">
                <a:ln>
                  <a:solidFill>
                    <a:srgbClr val="9966FF"/>
                  </a:solidFill>
                </a:ln>
                <a:solidFill>
                  <a:srgbClr val="FFFF00"/>
                </a:solidFill>
                <a:latin typeface="맑은 고딕" panose="020B0503020000020004" pitchFamily="50" charset="-127"/>
              </a:rPr>
              <a:t>ellow</a:t>
            </a:r>
            <a:r>
              <a:rPr lang="en-US" altLang="ko-KR" b="1" dirty="0">
                <a:latin typeface="맑은 고딕" panose="020B0503020000020004" pitchFamily="50" charset="-127"/>
              </a:rPr>
              <a:t> , </a:t>
            </a:r>
            <a:r>
              <a:rPr lang="en-US" altLang="ko-KR" b="1" dirty="0" err="1">
                <a:latin typeface="맑은 고딕" panose="020B0503020000020004" pitchFamily="50" charset="-127"/>
              </a:rPr>
              <a:t>b</a:t>
            </a:r>
            <a:r>
              <a:rPr lang="en-US" altLang="ko-KR" b="1" dirty="0" err="1" smtClean="0">
                <a:latin typeface="맑은 고딕" panose="020B0503020000020004" pitchFamily="50" charset="-127"/>
              </a:rPr>
              <a:t>lac</a:t>
            </a:r>
            <a:r>
              <a:rPr lang="en-US" altLang="ko-KR" b="1" u="sng" dirty="0" err="1" smtClean="0">
                <a:latin typeface="맑은 고딕" panose="020B0503020000020004" pitchFamily="50" charset="-127"/>
              </a:rPr>
              <a:t>K</a:t>
            </a:r>
            <a:endParaRPr lang="en-US" altLang="ko-KR" b="1" u="sng" dirty="0">
              <a:latin typeface="맑은 고딕" panose="020B0503020000020004" pitchFamily="50" charset="-127"/>
            </a:endParaRPr>
          </a:p>
          <a:p>
            <a:pPr marL="514350" indent="-514350" fontAlgn="base">
              <a:lnSpc>
                <a:spcPct val="150000"/>
              </a:lnSpc>
              <a:buFont typeface="+mj-lt"/>
              <a:buAutoNum type="arabicPeriod"/>
            </a:pP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9" name="Rectangle 1"/>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10" name="제목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4. The principle of color printing</a:t>
            </a:r>
            <a:endParaRPr lang="ko-KR" altLang="en-US" dirty="0"/>
          </a:p>
        </p:txBody>
      </p:sp>
      <p:sp>
        <p:nvSpPr>
          <p:cNvPr id="18" name="내용 개체 틀 2"/>
          <p:cNvSpPr txBox="1">
            <a:spLocks/>
          </p:cNvSpPr>
          <p:nvPr/>
        </p:nvSpPr>
        <p:spPr>
          <a:xfrm>
            <a:off x="308754" y="3218693"/>
            <a:ext cx="11045046" cy="2182647"/>
          </a:xfrm>
          <a:prstGeom prst="rect">
            <a:avLst/>
          </a:prstGeom>
        </p:spPr>
        <p:txBody>
          <a:bodyPr vert="horz" lIns="91440" tIns="45720" rIns="91440" bIns="45720" rtlCol="0">
            <a:no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lnSpc>
                <a:spcPct val="100000"/>
              </a:lnSpc>
              <a:buFont typeface="+mj-lt"/>
              <a:buAutoNum type="arabicPeriod" startAt="2"/>
              <a:defRPr lang="ko-KR" altLang="en-US"/>
            </a:pPr>
            <a:r>
              <a:rPr lang="en-US" altLang="ko-KR" b="1" dirty="0" smtClean="0">
                <a:latin typeface="맑은 고딕" panose="020B0503020000020004" pitchFamily="50" charset="-127"/>
              </a:rPr>
              <a:t>The </a:t>
            </a:r>
            <a:r>
              <a:rPr lang="en-US" altLang="ko-KR" b="1" dirty="0">
                <a:latin typeface="맑은 고딕" panose="020B0503020000020004" pitchFamily="50" charset="-127"/>
              </a:rPr>
              <a:t>following figure shows the amount of CMYK sprayed when printing a picture</a:t>
            </a:r>
            <a:r>
              <a:rPr lang="en-US" altLang="ko-KR" b="1" dirty="0" smtClean="0">
                <a:latin typeface="맑은 고딕" panose="020B0503020000020004" pitchFamily="50" charset="-127"/>
              </a:rPr>
              <a:t>.</a:t>
            </a:r>
          </a:p>
          <a:p>
            <a:pPr marL="0" indent="0">
              <a:lnSpc>
                <a:spcPct val="100000"/>
              </a:lnSpc>
              <a:buNone/>
              <a:defRPr lang="ko-KR" altLang="en-US"/>
            </a:pPr>
            <a:r>
              <a:rPr lang="en-US" altLang="ko-KR" b="1" dirty="0">
                <a:latin typeface="맑은 고딕" panose="020B0503020000020004" pitchFamily="50" charset="-127"/>
              </a:rPr>
              <a:t> </a:t>
            </a:r>
            <a:r>
              <a:rPr lang="en-US" altLang="ko-KR" b="1" dirty="0" smtClean="0">
                <a:latin typeface="맑은 고딕" panose="020B0503020000020004" pitchFamily="50" charset="-127"/>
              </a:rPr>
              <a:t>     </a:t>
            </a:r>
            <a:r>
              <a:rPr lang="en-US" altLang="ko-KR" b="1" dirty="0">
                <a:latin typeface="맑은 고딕" panose="020B0503020000020004" pitchFamily="50" charset="-127"/>
              </a:rPr>
              <a:t>What color will appear when each ink is combined</a:t>
            </a:r>
            <a:r>
              <a:rPr lang="en-US" altLang="ko-KR" b="1" dirty="0" smtClean="0">
                <a:latin typeface="맑은 고딕" panose="020B0503020000020004" pitchFamily="50" charset="-127"/>
              </a:rPr>
              <a:t>?</a:t>
            </a:r>
          </a:p>
          <a:p>
            <a:pPr marL="0" indent="0">
              <a:lnSpc>
                <a:spcPct val="100000"/>
              </a:lnSpc>
              <a:buNone/>
              <a:defRPr lang="ko-KR" altLang="en-US"/>
            </a:pPr>
            <a:r>
              <a:rPr lang="en-US" altLang="ko-KR" b="1" dirty="0">
                <a:latin typeface="맑은 고딕" panose="020B0503020000020004" pitchFamily="50" charset="-127"/>
              </a:rPr>
              <a:t> </a:t>
            </a:r>
            <a:r>
              <a:rPr lang="en-US" altLang="ko-KR" b="1" dirty="0" smtClean="0">
                <a:latin typeface="맑은 고딕" panose="020B0503020000020004" pitchFamily="50" charset="-127"/>
              </a:rPr>
              <a:t>     Consider </a:t>
            </a:r>
            <a:r>
              <a:rPr lang="en-US" altLang="ko-KR" b="1" dirty="0">
                <a:latin typeface="맑은 고딕" panose="020B0503020000020004" pitchFamily="50" charset="-127"/>
              </a:rPr>
              <a:t>the color of each part</a:t>
            </a:r>
          </a:p>
          <a:p>
            <a:pPr marL="742950" indent="-742950">
              <a:buFont typeface="+mj-lt"/>
              <a:buAutoNum type="arabicPeriod" startAt="2"/>
              <a:defRPr lang="ko-KR" altLang="en-US"/>
            </a:pPr>
            <a:endParaRPr lang="en-US" altLang="ko-KR" b="1" dirty="0">
              <a:latin typeface="맑은 고딕" panose="020B0503020000020004" pitchFamily="50" charset="-127"/>
            </a:endParaRPr>
          </a:p>
          <a:p>
            <a:pPr marL="514350" indent="-514350" fontAlgn="base">
              <a:lnSpc>
                <a:spcPct val="150000"/>
              </a:lnSpc>
              <a:buFont typeface="+mj-lt"/>
              <a:buAutoNum type="arabicPeriod" startAt="2"/>
            </a:pPr>
            <a:endParaRPr lang="en-US" altLang="ko-KR" b="1" dirty="0">
              <a:latin typeface="맑은 고딕" panose="020B0503020000020004" pitchFamily="50" charset="-127"/>
            </a:endParaRPr>
          </a:p>
        </p:txBody>
      </p:sp>
      <p:pic>
        <p:nvPicPr>
          <p:cNvPr id="19" name="_x147599272" descr="EMB0000243868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3" y="5322894"/>
            <a:ext cx="2717800" cy="1531938"/>
          </a:xfrm>
          <a:prstGeom prst="rect">
            <a:avLst/>
          </a:prstGeom>
          <a:noFill/>
          <a:extLst>
            <a:ext uri="{909E8E84-426E-40DD-AFC4-6F175D3DCCD1}">
              <a14:hiddenFill xmlns:a14="http://schemas.microsoft.com/office/drawing/2010/main">
                <a:solidFill>
                  <a:srgbClr val="FFFFFF"/>
                </a:solidFill>
              </a14:hiddenFill>
            </a:ext>
          </a:extLst>
        </p:spPr>
      </p:pic>
      <p:pic>
        <p:nvPicPr>
          <p:cNvPr id="20" name="_x147598232" descr="EMB0000243868a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586" y="5322894"/>
            <a:ext cx="2717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21" name="_x147598152" descr="EMB0000243868a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869" y="5322894"/>
            <a:ext cx="2717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22" name="_x147598712" descr="EMB0000243868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52055" y="5322894"/>
            <a:ext cx="2717800" cy="1533525"/>
          </a:xfrm>
          <a:prstGeom prst="rect">
            <a:avLst/>
          </a:prstGeom>
          <a:noFill/>
          <a:extLst>
            <a:ext uri="{909E8E84-426E-40DD-AFC4-6F175D3DCCD1}">
              <a14:hiddenFill xmlns:a14="http://schemas.microsoft.com/office/drawing/2010/main">
                <a:solidFill>
                  <a:srgbClr val="FFFFFF"/>
                </a:solidFill>
              </a14:hiddenFill>
            </a:ext>
          </a:extLst>
        </p:spPr>
      </p:pic>
      <p:pic>
        <p:nvPicPr>
          <p:cNvPr id="12" name="그림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65005" y="90100"/>
            <a:ext cx="7825778" cy="4401450"/>
          </a:xfrm>
          <a:prstGeom prst="rect">
            <a:avLst/>
          </a:prstGeom>
        </p:spPr>
      </p:pic>
    </p:spTree>
    <p:extLst>
      <p:ext uri="{BB962C8B-B14F-4D97-AF65-F5344CB8AC3E}">
        <p14:creationId xmlns:p14="http://schemas.microsoft.com/office/powerpoint/2010/main" val="19623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내용 개체 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5042" y="10541"/>
            <a:ext cx="6847459" cy="6847459"/>
          </a:xfrm>
        </p:spPr>
      </p:pic>
      <p:sp>
        <p:nvSpPr>
          <p:cNvPr id="2" name="제목 1"/>
          <p:cNvSpPr>
            <a:spLocks noGrp="1"/>
          </p:cNvSpPr>
          <p:nvPr>
            <p:ph type="title"/>
          </p:nvPr>
        </p:nvSpPr>
        <p:spPr>
          <a:xfrm>
            <a:off x="838200" y="2597962"/>
            <a:ext cx="10515600" cy="1325563"/>
          </a:xfrm>
          <a:ln>
            <a:noFill/>
          </a:ln>
        </p:spPr>
        <p:txBody>
          <a:bodyPr>
            <a:noAutofit/>
          </a:bodyPr>
          <a:lstStyle/>
          <a:p>
            <a:r>
              <a:rPr lang="en-US" altLang="ko-KR" sz="13800" b="1" dirty="0" smtClean="0">
                <a:solidFill>
                  <a:srgbClr val="FF0000"/>
                </a:solidFill>
              </a:rPr>
              <a:t>T</a:t>
            </a:r>
            <a:r>
              <a:rPr lang="en-US" altLang="ko-KR" sz="13800" b="1" dirty="0" smtClean="0">
                <a:solidFill>
                  <a:srgbClr val="00B050"/>
                </a:solidFill>
              </a:rPr>
              <a:t>h</a:t>
            </a:r>
            <a:r>
              <a:rPr lang="en-US" altLang="ko-KR" sz="13800" b="1" dirty="0" smtClean="0">
                <a:solidFill>
                  <a:srgbClr val="0070C0"/>
                </a:solidFill>
              </a:rPr>
              <a:t>a</a:t>
            </a:r>
            <a:r>
              <a:rPr lang="en-US" altLang="ko-KR" sz="13800" b="1" dirty="0" smtClean="0">
                <a:solidFill>
                  <a:srgbClr val="00B0F0"/>
                </a:solidFill>
              </a:rPr>
              <a:t>n</a:t>
            </a:r>
            <a:r>
              <a:rPr lang="en-US" altLang="ko-KR" sz="13800" b="1" dirty="0" smtClean="0">
                <a:solidFill>
                  <a:srgbClr val="FF00FF"/>
                </a:solidFill>
              </a:rPr>
              <a:t>k</a:t>
            </a:r>
            <a:r>
              <a:rPr lang="en-US" altLang="ko-KR" sz="13800" b="1" dirty="0" smtClean="0"/>
              <a:t> </a:t>
            </a:r>
            <a:r>
              <a:rPr lang="en-US" altLang="ko-KR" sz="13800" b="1" dirty="0" smtClean="0">
                <a:solidFill>
                  <a:srgbClr val="FFFF00"/>
                </a:solidFill>
              </a:rPr>
              <a:t>y</a:t>
            </a:r>
            <a:r>
              <a:rPr lang="en-US" altLang="ko-KR" sz="13800" b="1" dirty="0" smtClean="0">
                <a:solidFill>
                  <a:schemeClr val="bg1"/>
                </a:solidFill>
              </a:rPr>
              <a:t>o</a:t>
            </a:r>
            <a:r>
              <a:rPr lang="en-US" altLang="ko-KR" sz="13800" b="1" dirty="0" smtClean="0">
                <a:ln w="12700">
                  <a:solidFill>
                    <a:srgbClr val="FFFF99"/>
                  </a:solidFill>
                </a:ln>
                <a:latin typeface="맑은 고딕" panose="020B0503020000020004" pitchFamily="50" charset="-127"/>
              </a:rPr>
              <a:t>u</a:t>
            </a:r>
            <a:r>
              <a:rPr lang="en-US" altLang="ko-KR" sz="13800" b="1" dirty="0" smtClean="0"/>
              <a:t>!!!</a:t>
            </a:r>
            <a:endParaRPr lang="ko-KR" altLang="en-US" sz="13800" b="1" dirty="0"/>
          </a:p>
        </p:txBody>
      </p:sp>
    </p:spTree>
    <p:extLst>
      <p:ext uri="{BB962C8B-B14F-4D97-AF65-F5344CB8AC3E}">
        <p14:creationId xmlns:p14="http://schemas.microsoft.com/office/powerpoint/2010/main" val="69228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1. Who is the owner of the color?</a:t>
            </a:r>
            <a:endParaRPr lang="ko-KR" altLang="en-US" dirty="0"/>
          </a:p>
        </p:txBody>
      </p:sp>
      <p:sp>
        <p:nvSpPr>
          <p:cNvPr id="3" name="내용 개체 틀 2"/>
          <p:cNvSpPr>
            <a:spLocks noGrp="1"/>
          </p:cNvSpPr>
          <p:nvPr>
            <p:ph idx="1"/>
          </p:nvPr>
        </p:nvSpPr>
        <p:spPr>
          <a:xfrm>
            <a:off x="5048250" y="2083028"/>
            <a:ext cx="7143750" cy="4351338"/>
          </a:xfrm>
        </p:spPr>
        <p:txBody>
          <a:bodyPr>
            <a:normAutofit/>
          </a:bodyPr>
          <a:lstStyle/>
          <a:p>
            <a:pPr fontAlgn="base">
              <a:lnSpc>
                <a:spcPct val="150000"/>
              </a:lnSpc>
            </a:pPr>
            <a:r>
              <a:rPr lang="en-US" altLang="ko-KR" b="1" dirty="0" smtClean="0">
                <a:latin typeface="맑은 고딕" panose="020B0503020000020004" pitchFamily="50" charset="-127"/>
              </a:rPr>
              <a:t>Here </a:t>
            </a:r>
            <a:r>
              <a:rPr lang="en-US" altLang="ko-KR" b="1" dirty="0">
                <a:latin typeface="맑은 고딕" panose="020B0503020000020004" pitchFamily="50" charset="-127"/>
              </a:rPr>
              <a:t>is a box with a small hole.</a:t>
            </a:r>
          </a:p>
          <a:p>
            <a:pPr fontAlgn="base">
              <a:lnSpc>
                <a:spcPct val="150000"/>
              </a:lnSpc>
            </a:pPr>
            <a:r>
              <a:rPr lang="en-US" altLang="ko-KR" b="1" dirty="0">
                <a:latin typeface="맑은 고딕" panose="020B0503020000020004" pitchFamily="50" charset="-127"/>
              </a:rPr>
              <a:t>Put a white table tennis ball in the box. </a:t>
            </a:r>
          </a:p>
          <a:p>
            <a:pPr fontAlgn="base">
              <a:lnSpc>
                <a:spcPct val="150000"/>
              </a:lnSpc>
            </a:pPr>
            <a:r>
              <a:rPr lang="en-US" altLang="ko-KR" b="1" dirty="0">
                <a:latin typeface="맑은 고딕" panose="020B0503020000020004" pitchFamily="50" charset="-127"/>
              </a:rPr>
              <a:t>Cover the lid and watch the ball</a:t>
            </a:r>
          </a:p>
          <a:p>
            <a:pPr fontAlgn="base">
              <a:lnSpc>
                <a:spcPct val="150000"/>
              </a:lnSpc>
            </a:pPr>
            <a:r>
              <a:rPr lang="en-US" altLang="ko-KR" b="1" dirty="0">
                <a:latin typeface="맑은 고딕" panose="020B0503020000020004" pitchFamily="50" charset="-127"/>
              </a:rPr>
              <a:t>through the hole in the box. </a:t>
            </a:r>
          </a:p>
          <a:p>
            <a:pPr fontAlgn="base">
              <a:lnSpc>
                <a:spcPct val="150000"/>
              </a:lnSpc>
            </a:pPr>
            <a:r>
              <a:rPr lang="en-US" altLang="ko-KR" b="1" dirty="0">
                <a:latin typeface="맑은 고딕" panose="020B0503020000020004" pitchFamily="50" charset="-127"/>
              </a:rPr>
              <a:t>What is the color of the ball?</a:t>
            </a:r>
          </a:p>
        </p:txBody>
      </p:sp>
      <p:pic>
        <p:nvPicPr>
          <p:cNvPr id="5" name="_x371238032" descr="EMB00000ea43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1357"/>
            <a:ext cx="4983316" cy="2743593"/>
          </a:xfrm>
          <a:prstGeom prst="rect">
            <a:avLst/>
          </a:prstGeom>
          <a:noFill/>
          <a:extLst>
            <a:ext uri="{909E8E84-426E-40DD-AFC4-6F175D3DCCD1}">
              <a14:hiddenFill xmlns:a14="http://schemas.microsoft.com/office/drawing/2010/main">
                <a:solidFill>
                  <a:srgbClr val="FFFFFF"/>
                </a:solidFill>
              </a14:hiddenFill>
            </a:ext>
          </a:extLst>
        </p:spPr>
      </p:pic>
      <p:sp>
        <p:nvSpPr>
          <p:cNvPr id="6" name="직사각형 5"/>
          <p:cNvSpPr/>
          <p:nvPr/>
        </p:nvSpPr>
        <p:spPr>
          <a:xfrm>
            <a:off x="1943100" y="6195619"/>
            <a:ext cx="8880283" cy="584775"/>
          </a:xfrm>
          <a:prstGeom prst="rect">
            <a:avLst/>
          </a:prstGeom>
        </p:spPr>
        <p:txBody>
          <a:bodyPr wrap="square">
            <a:spAutoFit/>
          </a:bodyPr>
          <a:lstStyle/>
          <a:p>
            <a:r>
              <a:rPr lang="en-US" altLang="ko-KR" sz="3200" b="1" dirty="0" smtClean="0">
                <a:hlinkClick r:id="rId4"/>
              </a:rPr>
              <a:t>Good Light Source: </a:t>
            </a:r>
            <a:r>
              <a:rPr lang="en-US" altLang="ko-KR" dirty="0" smtClean="0">
                <a:hlinkClick r:id="rId4"/>
              </a:rPr>
              <a:t>https://javalab.org/en/color_panel_en/</a:t>
            </a:r>
            <a:endParaRPr lang="ko-KR" altLang="en-US" dirty="0"/>
          </a:p>
        </p:txBody>
      </p:sp>
      <p:pic>
        <p:nvPicPr>
          <p:cNvPr id="4" name="그림 3"/>
          <p:cNvPicPr>
            <a:picLocks noChangeAspect="1"/>
          </p:cNvPicPr>
          <p:nvPr/>
        </p:nvPicPr>
        <p:blipFill>
          <a:blip r:embed="rId5"/>
          <a:stretch>
            <a:fillRect/>
          </a:stretch>
        </p:blipFill>
        <p:spPr>
          <a:xfrm>
            <a:off x="10687949" y="5368561"/>
            <a:ext cx="1419225" cy="1400175"/>
          </a:xfrm>
          <a:prstGeom prst="rect">
            <a:avLst/>
          </a:prstGeom>
        </p:spPr>
      </p:pic>
    </p:spTree>
    <p:extLst>
      <p:ext uri="{BB962C8B-B14F-4D97-AF65-F5344CB8AC3E}">
        <p14:creationId xmlns:p14="http://schemas.microsoft.com/office/powerpoint/2010/main" val="1928971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ltLang="en-US"/>
          </a:p>
        </p:txBody>
      </p:sp>
      <p:sp>
        <p:nvSpPr>
          <p:cNvPr id="3" name="내용 개체 틀 2"/>
          <p:cNvSpPr>
            <a:spLocks noGrp="1"/>
          </p:cNvSpPr>
          <p:nvPr>
            <p:ph idx="1"/>
          </p:nvPr>
        </p:nvSpPr>
        <p:spPr/>
        <p:txBody>
          <a:bodyPr/>
          <a:lstStyle/>
          <a:p>
            <a:endParaRPr lang="ko-KR" altLang="en-US"/>
          </a:p>
        </p:txBody>
      </p:sp>
      <p:pic>
        <p:nvPicPr>
          <p:cNvPr id="5" name="그림 4"/>
          <p:cNvPicPr>
            <a:picLocks noChangeAspect="1"/>
          </p:cNvPicPr>
          <p:nvPr/>
        </p:nvPicPr>
        <p:blipFill>
          <a:blip r:embed="rId2"/>
          <a:stretch>
            <a:fillRect/>
          </a:stretch>
        </p:blipFill>
        <p:spPr>
          <a:xfrm>
            <a:off x="0" y="0"/>
            <a:ext cx="10247031" cy="6894917"/>
          </a:xfrm>
          <a:prstGeom prst="rect">
            <a:avLst/>
          </a:prstGeom>
        </p:spPr>
      </p:pic>
      <p:pic>
        <p:nvPicPr>
          <p:cNvPr id="6" name="그림 5"/>
          <p:cNvPicPr>
            <a:picLocks noChangeAspect="1"/>
          </p:cNvPicPr>
          <p:nvPr/>
        </p:nvPicPr>
        <p:blipFill>
          <a:blip r:embed="rId3"/>
          <a:stretch>
            <a:fillRect/>
          </a:stretch>
        </p:blipFill>
        <p:spPr>
          <a:xfrm>
            <a:off x="598358" y="20073"/>
            <a:ext cx="10096486" cy="6874844"/>
          </a:xfrm>
          <a:prstGeom prst="rect">
            <a:avLst/>
          </a:prstGeom>
        </p:spPr>
      </p:pic>
      <p:pic>
        <p:nvPicPr>
          <p:cNvPr id="7" name="그림 6"/>
          <p:cNvPicPr>
            <a:picLocks noChangeAspect="1"/>
          </p:cNvPicPr>
          <p:nvPr/>
        </p:nvPicPr>
        <p:blipFill>
          <a:blip r:embed="rId4"/>
          <a:stretch>
            <a:fillRect/>
          </a:stretch>
        </p:blipFill>
        <p:spPr>
          <a:xfrm>
            <a:off x="1377044" y="36741"/>
            <a:ext cx="10066378" cy="6784518"/>
          </a:xfrm>
          <a:prstGeom prst="rect">
            <a:avLst/>
          </a:prstGeom>
        </p:spPr>
      </p:pic>
      <p:pic>
        <p:nvPicPr>
          <p:cNvPr id="8" name="그림 7"/>
          <p:cNvPicPr>
            <a:picLocks noChangeAspect="1"/>
          </p:cNvPicPr>
          <p:nvPr/>
        </p:nvPicPr>
        <p:blipFill>
          <a:blip r:embed="rId5"/>
          <a:stretch>
            <a:fillRect/>
          </a:stretch>
        </p:blipFill>
        <p:spPr>
          <a:xfrm>
            <a:off x="2145695" y="33337"/>
            <a:ext cx="10046305" cy="6824663"/>
          </a:xfrm>
          <a:prstGeom prst="rect">
            <a:avLst/>
          </a:prstGeom>
        </p:spPr>
      </p:pic>
      <p:pic>
        <p:nvPicPr>
          <p:cNvPr id="9" name="그림 8"/>
          <p:cNvPicPr>
            <a:picLocks noChangeAspect="1"/>
          </p:cNvPicPr>
          <p:nvPr/>
        </p:nvPicPr>
        <p:blipFill rotWithShape="1">
          <a:blip r:embed="rId6"/>
          <a:srcRect b="24855"/>
          <a:stretch/>
        </p:blipFill>
        <p:spPr>
          <a:xfrm>
            <a:off x="-60598" y="-1"/>
            <a:ext cx="12252597" cy="6970144"/>
          </a:xfrm>
          <a:prstGeom prst="rect">
            <a:avLst/>
          </a:prstGeom>
        </p:spPr>
      </p:pic>
    </p:spTree>
    <p:extLst>
      <p:ext uri="{BB962C8B-B14F-4D97-AF65-F5344CB8AC3E}">
        <p14:creationId xmlns:p14="http://schemas.microsoft.com/office/powerpoint/2010/main" val="3505494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그림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349079"/>
            <a:ext cx="4901517" cy="4067925"/>
          </a:xfrm>
          <a:prstGeom prst="rect">
            <a:avLst/>
          </a:prstGeom>
        </p:spPr>
      </p:pic>
      <p:sp>
        <p:nvSpPr>
          <p:cNvPr id="2" name="제목 1"/>
          <p:cNvSpPr>
            <a:spLocks noGrp="1"/>
          </p:cNvSpPr>
          <p:nvPr>
            <p:ph type="title"/>
          </p:nvPr>
        </p:nvSpPr>
        <p:spPr/>
        <p:txBody>
          <a:body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1. Who is the owner of the color?</a:t>
            </a:r>
            <a:endParaRPr lang="ko-KR" altLang="en-US" dirty="0"/>
          </a:p>
        </p:txBody>
      </p:sp>
      <p:sp>
        <p:nvSpPr>
          <p:cNvPr id="3" name="내용 개체 틀 2"/>
          <p:cNvSpPr>
            <a:spLocks noGrp="1"/>
          </p:cNvSpPr>
          <p:nvPr>
            <p:ph idx="1"/>
          </p:nvPr>
        </p:nvSpPr>
        <p:spPr>
          <a:xfrm>
            <a:off x="342900" y="1466850"/>
            <a:ext cx="11849100" cy="770394"/>
          </a:xfrm>
        </p:spPr>
        <p:txBody>
          <a:bodyPr>
            <a:normAutofit/>
          </a:bodyPr>
          <a:lstStyle/>
          <a:p>
            <a:pPr fontAlgn="base">
              <a:lnSpc>
                <a:spcPct val="150000"/>
              </a:lnSpc>
            </a:pPr>
            <a:r>
              <a:rPr lang="ko-KR" altLang="ko-KR" b="1" dirty="0" smtClean="0">
                <a:latin typeface="맑은 고딕" panose="020B0503020000020004" pitchFamily="50" charset="-127"/>
              </a:rPr>
              <a:t>Let's </a:t>
            </a:r>
            <a:r>
              <a:rPr lang="ko-KR" altLang="ko-KR" b="1" dirty="0">
                <a:latin typeface="맑은 고딕" panose="020B0503020000020004" pitchFamily="50" charset="-127"/>
              </a:rPr>
              <a:t>draw the process of recognizing the color of apples. </a:t>
            </a: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11" name="그림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374708"/>
            <a:ext cx="5005387" cy="4154131"/>
          </a:xfrm>
          <a:prstGeom prst="rect">
            <a:avLst/>
          </a:prstGeom>
        </p:spPr>
      </p:pic>
      <p:pic>
        <p:nvPicPr>
          <p:cNvPr id="13" name="그림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40" y="2237244"/>
            <a:ext cx="5036269" cy="4179760"/>
          </a:xfrm>
          <a:prstGeom prst="rect">
            <a:avLst/>
          </a:prstGeom>
        </p:spPr>
      </p:pic>
    </p:spTree>
    <p:extLst>
      <p:ext uri="{BB962C8B-B14F-4D97-AF65-F5344CB8AC3E}">
        <p14:creationId xmlns:p14="http://schemas.microsoft.com/office/powerpoint/2010/main" val="112348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1.66667E-6 -4.07407E-6 L -0.25104 0.0007 " pathEditMode="relative" rAng="0" ptsTypes="AA">
                                      <p:cBhvr>
                                        <p:cTn id="25" dur="2000" fill="hold"/>
                                        <p:tgtEl>
                                          <p:spTgt spid="11"/>
                                        </p:tgtEl>
                                        <p:attrNameLst>
                                          <p:attrName>ppt_x</p:attrName>
                                          <p:attrName>ppt_y</p:attrName>
                                        </p:attrNameLst>
                                      </p:cBhvr>
                                      <p:rCtr x="-12552"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b="1" spc="-150" dirty="0" smtClean="0">
                <a:solidFill>
                  <a:srgbClr val="D90909"/>
                </a:solidFill>
                <a:latin typeface="맑은 고딕" panose="020B0503020000020004" pitchFamily="50" charset="-127"/>
              </a:rPr>
              <a:t>Activity </a:t>
            </a:r>
            <a:r>
              <a:rPr lang="en-US" altLang="ko-KR" b="1" spc="-150" dirty="0">
                <a:solidFill>
                  <a:srgbClr val="D90909"/>
                </a:solidFill>
                <a:latin typeface="맑은 고딕" panose="020B0503020000020004" pitchFamily="50" charset="-127"/>
              </a:rPr>
              <a:t>1. Who is the owner of the color?</a:t>
            </a:r>
            <a:endParaRPr lang="ko-KR" altLang="en-US" dirty="0"/>
          </a:p>
        </p:txBody>
      </p:sp>
      <p:sp>
        <p:nvSpPr>
          <p:cNvPr id="3" name="내용 개체 틀 2"/>
          <p:cNvSpPr>
            <a:spLocks noGrp="1"/>
          </p:cNvSpPr>
          <p:nvPr>
            <p:ph idx="1"/>
          </p:nvPr>
        </p:nvSpPr>
        <p:spPr>
          <a:xfrm>
            <a:off x="342900" y="1219035"/>
            <a:ext cx="11849100" cy="770394"/>
          </a:xfrm>
        </p:spPr>
        <p:txBody>
          <a:bodyPr>
            <a:normAutofit/>
          </a:bodyPr>
          <a:lstStyle/>
          <a:p>
            <a:pPr fontAlgn="base">
              <a:lnSpc>
                <a:spcPct val="150000"/>
              </a:lnSpc>
            </a:pPr>
            <a:r>
              <a:rPr lang="ko-KR" altLang="ko-KR" b="1" dirty="0" smtClean="0">
                <a:latin typeface="맑은 고딕" panose="020B0503020000020004" pitchFamily="50" charset="-127"/>
              </a:rPr>
              <a:t>the </a:t>
            </a:r>
            <a:r>
              <a:rPr lang="ko-KR" altLang="ko-KR" b="1" dirty="0">
                <a:latin typeface="맑은 고딕" panose="020B0503020000020004" pitchFamily="50" charset="-127"/>
              </a:rPr>
              <a:t>process of recognizing the color of apples. </a:t>
            </a:r>
            <a:endParaRPr lang="en-US" altLang="ko-KR" b="1" dirty="0">
              <a:latin typeface="맑은 고딕" panose="020B0503020000020004" pitchFamily="50" charset="-127"/>
            </a:endParaRPr>
          </a:p>
        </p:txBody>
      </p:sp>
      <p:sp>
        <p:nvSpPr>
          <p:cNvPr id="8" name="Rectangle 2"/>
          <p:cNvSpPr>
            <a:spLocks noChangeArrowheads="1"/>
          </p:cNvSpPr>
          <p:nvPr/>
        </p:nvSpPr>
        <p:spPr bwMode="auto">
          <a:xfrm>
            <a:off x="152400" y="2425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pic>
        <p:nvPicPr>
          <p:cNvPr id="11" name="그림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50" y="2553091"/>
            <a:ext cx="5005387" cy="4154131"/>
          </a:xfrm>
          <a:prstGeom prst="rect">
            <a:avLst/>
          </a:prstGeom>
        </p:spPr>
      </p:pic>
      <p:pic>
        <p:nvPicPr>
          <p:cNvPr id="5" name="그림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9644"/>
            <a:ext cx="5081693" cy="1529213"/>
          </a:xfrm>
          <a:prstGeom prst="rect">
            <a:avLst/>
          </a:prstGeom>
        </p:spPr>
      </p:pic>
      <p:sp>
        <p:nvSpPr>
          <p:cNvPr id="10" name="내용 개체 틀 2"/>
          <p:cNvSpPr txBox="1">
            <a:spLocks/>
          </p:cNvSpPr>
          <p:nvPr/>
        </p:nvSpPr>
        <p:spPr>
          <a:xfrm>
            <a:off x="7354461" y="2083028"/>
            <a:ext cx="4837539" cy="4351338"/>
          </a:xfrm>
          <a:prstGeom prst="rect">
            <a:avLst/>
          </a:prstGeom>
        </p:spPr>
        <p:txBody>
          <a:bodyPr vert="horz" lIns="91440" tIns="45720" rIns="91440" bIns="45720" rtlCol="0">
            <a:normAutofit fontScale="25000" lnSpcReduction="2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20000"/>
              </a:lnSpc>
              <a:buFont typeface="+mj-lt"/>
              <a:buAutoNum type="arabicPeriod"/>
              <a:defRPr/>
            </a:pPr>
            <a:r>
              <a:rPr lang="en-US" altLang="ko-KR" sz="11200" b="1" spc="-150" dirty="0" smtClean="0">
                <a:latin typeface="맑은 고딕" panose="020B0503020000020004" pitchFamily="50" charset="-127"/>
              </a:rPr>
              <a:t>Sun has all color.</a:t>
            </a:r>
          </a:p>
          <a:p>
            <a:pPr marL="0" indent="0">
              <a:lnSpc>
                <a:spcPts val="1800"/>
              </a:lnSpc>
              <a:buNone/>
              <a:defRPr/>
            </a:pPr>
            <a:r>
              <a:rPr lang="en-US" altLang="ko-KR" sz="8000" spc="-150" dirty="0" smtClean="0"/>
              <a:t>White is not </a:t>
            </a:r>
            <a:r>
              <a:rPr lang="en-US" altLang="ko-KR" sz="8000" spc="-150" dirty="0"/>
              <a:t>the primary </a:t>
            </a:r>
            <a:r>
              <a:rPr lang="en-US" altLang="ko-KR" sz="8000" spc="-150" dirty="0" smtClean="0"/>
              <a:t>color.</a:t>
            </a:r>
          </a:p>
          <a:p>
            <a:pPr marL="0" indent="0">
              <a:lnSpc>
                <a:spcPts val="1800"/>
              </a:lnSpc>
              <a:buNone/>
              <a:defRPr/>
            </a:pPr>
            <a:r>
              <a:rPr lang="en-US" altLang="ko-KR" sz="8000" spc="-150" dirty="0"/>
              <a:t>I</a:t>
            </a:r>
            <a:r>
              <a:rPr lang="en-US" altLang="ko-KR" sz="8000" spc="-150" dirty="0" smtClean="0"/>
              <a:t>t </a:t>
            </a:r>
            <a:r>
              <a:rPr lang="en-US" altLang="ko-KR" sz="8000" spc="-150" dirty="0"/>
              <a:t>is a mixture of multiple </a:t>
            </a:r>
            <a:r>
              <a:rPr lang="en-US" altLang="ko-KR" sz="8000" spc="-150" dirty="0" smtClean="0"/>
              <a:t>colors.</a:t>
            </a:r>
          </a:p>
          <a:p>
            <a:pPr marL="0" indent="0">
              <a:lnSpc>
                <a:spcPts val="1800"/>
              </a:lnSpc>
              <a:buNone/>
              <a:defRPr/>
            </a:pPr>
            <a:r>
              <a:rPr lang="en-US" altLang="ko-KR" sz="8000" spc="-150" dirty="0" smtClean="0"/>
              <a:t>(Newton</a:t>
            </a:r>
            <a:r>
              <a:rPr lang="en-US" altLang="ko-KR" sz="8000" spc="-150" dirty="0"/>
              <a:t> , </a:t>
            </a:r>
            <a:r>
              <a:rPr lang="en-US" altLang="ko-KR" sz="8000" spc="-150" dirty="0" smtClean="0"/>
              <a:t>1671. A </a:t>
            </a:r>
            <a:r>
              <a:rPr lang="en-US" altLang="ko-KR" sz="8000" spc="-150" dirty="0"/>
              <a:t>new theory of light and </a:t>
            </a:r>
            <a:r>
              <a:rPr lang="en-US" altLang="ko-KR" sz="8000" spc="-150" dirty="0" err="1" smtClean="0"/>
              <a:t>colours</a:t>
            </a:r>
            <a:r>
              <a:rPr lang="en-US" altLang="ko-KR" sz="8000" spc="-150" dirty="0" smtClean="0"/>
              <a:t>)</a:t>
            </a:r>
            <a:endParaRPr lang="en-US" altLang="ko-KR" sz="8000" spc="-150" dirty="0"/>
          </a:p>
          <a:p>
            <a:pPr marL="514350" indent="-514350">
              <a:lnSpc>
                <a:spcPct val="120000"/>
              </a:lnSpc>
              <a:buFont typeface="+mj-lt"/>
              <a:buAutoNum type="arabicPeriod"/>
              <a:defRPr/>
            </a:pPr>
            <a:endParaRPr lang="en-US" altLang="ko-KR" sz="4000" b="1" spc="-150" dirty="0" smtClean="0">
              <a:latin typeface="맑은 고딕" panose="020B0503020000020004" pitchFamily="50" charset="-127"/>
            </a:endParaRPr>
          </a:p>
          <a:p>
            <a:pPr marL="514350" indent="-514350">
              <a:lnSpc>
                <a:spcPct val="120000"/>
              </a:lnSpc>
              <a:buFont typeface="+mj-lt"/>
              <a:buAutoNum type="arabicPeriod" startAt="2"/>
              <a:defRPr/>
            </a:pPr>
            <a:r>
              <a:rPr lang="en-US" altLang="ko-KR" sz="11200" b="1" spc="-150" dirty="0">
                <a:latin typeface="맑은 고딕" panose="020B0503020000020004" pitchFamily="50" charset="-127"/>
              </a:rPr>
              <a:t>A</a:t>
            </a:r>
            <a:r>
              <a:rPr lang="ko-KR" altLang="ko-KR" sz="11200" b="1" spc="-150" dirty="0">
                <a:latin typeface="맑은 고딕" panose="020B0503020000020004" pitchFamily="50" charset="-127"/>
              </a:rPr>
              <a:t>n object reflects a specific color. The rest </a:t>
            </a:r>
            <a:r>
              <a:rPr lang="ko-KR" altLang="ko-KR" sz="11200" b="1" spc="-150" dirty="0" smtClean="0">
                <a:latin typeface="맑은 고딕" panose="020B0503020000020004" pitchFamily="50" charset="-127"/>
              </a:rPr>
              <a:t>absorbs</a:t>
            </a:r>
            <a:r>
              <a:rPr lang="en-US" altLang="ko-KR" sz="11200" b="1" spc="-150" dirty="0" smtClean="0">
                <a:latin typeface="맑은 고딕" panose="020B0503020000020004" pitchFamily="50" charset="-127"/>
              </a:rPr>
              <a:t>.</a:t>
            </a:r>
          </a:p>
          <a:p>
            <a:pPr marL="514350" indent="-514350">
              <a:lnSpc>
                <a:spcPct val="120000"/>
              </a:lnSpc>
              <a:buFont typeface="+mj-lt"/>
              <a:buAutoNum type="arabicPeriod" startAt="2"/>
              <a:defRPr/>
            </a:pPr>
            <a:endParaRPr lang="en-US" altLang="ko-KR" sz="4000" b="1" spc="-150" dirty="0" smtClean="0">
              <a:latin typeface="맑은 고딕" panose="020B0503020000020004" pitchFamily="50" charset="-127"/>
            </a:endParaRPr>
          </a:p>
          <a:p>
            <a:pPr marL="514350" indent="-514350">
              <a:lnSpc>
                <a:spcPct val="120000"/>
              </a:lnSpc>
              <a:buFont typeface="+mj-lt"/>
              <a:buAutoNum type="arabicPeriod" startAt="2"/>
              <a:defRPr/>
            </a:pPr>
            <a:r>
              <a:rPr lang="ko-KR" altLang="ko-KR" sz="11200" b="1" spc="-150" dirty="0" smtClean="0">
                <a:latin typeface="맑은 고딕" panose="020B0503020000020004" pitchFamily="50" charset="-127"/>
              </a:rPr>
              <a:t>Light </a:t>
            </a:r>
            <a:r>
              <a:rPr lang="ko-KR" altLang="ko-KR" sz="11200" b="1" spc="-150" dirty="0">
                <a:latin typeface="맑은 고딕" panose="020B0503020000020004" pitchFamily="50" charset="-127"/>
              </a:rPr>
              <a:t>stimulates a specific </a:t>
            </a:r>
            <a:r>
              <a:rPr lang="en-US" altLang="ko-KR" sz="11200" b="1" spc="-150" dirty="0" smtClean="0">
                <a:latin typeface="맑은 고딕" panose="020B0503020000020004" pitchFamily="50" charset="-127"/>
              </a:rPr>
              <a:t>photoreceptor</a:t>
            </a:r>
            <a:r>
              <a:rPr lang="ko-KR" altLang="ko-KR" sz="11200" b="1" spc="-150" dirty="0" smtClean="0">
                <a:latin typeface="맑은 고딕" panose="020B0503020000020004" pitchFamily="50" charset="-127"/>
              </a:rPr>
              <a:t> </a:t>
            </a:r>
            <a:r>
              <a:rPr lang="ko-KR" altLang="ko-KR" sz="11200" b="1" spc="-150" dirty="0">
                <a:latin typeface="맑은 고딕" panose="020B0503020000020004" pitchFamily="50" charset="-127"/>
              </a:rPr>
              <a:t>cell. </a:t>
            </a:r>
          </a:p>
          <a:p>
            <a:pPr marL="514350" indent="-514350">
              <a:buFont typeface="+mj-lt"/>
              <a:buAutoNum type="arabicPeriod" startAt="2"/>
              <a:defRPr/>
            </a:pPr>
            <a:endParaRPr lang="en-US" altLang="ko-KR" sz="11200" b="1" dirty="0">
              <a:latin typeface="맑은 고딕" panose="020B0503020000020004" pitchFamily="50" charset="-127"/>
            </a:endParaRPr>
          </a:p>
          <a:p>
            <a:pPr marL="514350" indent="-514350">
              <a:buFont typeface="+mj-lt"/>
              <a:buAutoNum type="arabicPeriod" startAt="2"/>
              <a:defRPr/>
            </a:pPr>
            <a:endParaRPr lang="en-US" altLang="ko-KR" sz="3600" b="1" dirty="0" smtClean="0">
              <a:latin typeface="맑은 고딕" panose="020B0503020000020004" pitchFamily="50" charset="-127"/>
            </a:endParaRPr>
          </a:p>
        </p:txBody>
      </p:sp>
      <p:cxnSp>
        <p:nvCxnSpPr>
          <p:cNvPr id="21" name="직선 화살표 연결선 20"/>
          <p:cNvCxnSpPr/>
          <p:nvPr/>
        </p:nvCxnSpPr>
        <p:spPr>
          <a:xfrm flipV="1">
            <a:off x="1573650" y="5555013"/>
            <a:ext cx="899811" cy="1224912"/>
          </a:xfrm>
          <a:prstGeom prst="straightConnector1">
            <a:avLst/>
          </a:prstGeom>
          <a:ln w="139700" cmpd="sng">
            <a:solidFill>
              <a:srgbClr val="FF0000"/>
            </a:solidFill>
            <a:headEnd type="none" w="lg" len="lg"/>
            <a:tailEnd type="triangle" w="med" len="lg"/>
          </a:ln>
        </p:spPr>
        <p:style>
          <a:lnRef idx="1">
            <a:schemeClr val="accent1"/>
          </a:lnRef>
          <a:fillRef idx="0">
            <a:schemeClr val="accent1"/>
          </a:fillRef>
          <a:effectRef idx="0">
            <a:schemeClr val="accent1"/>
          </a:effectRef>
          <a:fontRef idx="minor">
            <a:schemeClr val="tx1"/>
          </a:fontRef>
        </p:style>
      </p:cxnSp>
      <p:grpSp>
        <p:nvGrpSpPr>
          <p:cNvPr id="33" name="그룹 32"/>
          <p:cNvGrpSpPr/>
          <p:nvPr/>
        </p:nvGrpSpPr>
        <p:grpSpPr>
          <a:xfrm>
            <a:off x="504468" y="5382986"/>
            <a:ext cx="2524459" cy="1529792"/>
            <a:chOff x="504468" y="5334000"/>
            <a:chExt cx="2524459" cy="1529792"/>
          </a:xfrm>
        </p:grpSpPr>
        <p:cxnSp>
          <p:nvCxnSpPr>
            <p:cNvPr id="15" name="직선 화살표 연결선 14"/>
            <p:cNvCxnSpPr/>
            <p:nvPr/>
          </p:nvCxnSpPr>
          <p:spPr>
            <a:xfrm>
              <a:off x="504468" y="5334555"/>
              <a:ext cx="720389" cy="944967"/>
            </a:xfrm>
            <a:prstGeom prst="straightConnector1">
              <a:avLst/>
            </a:prstGeom>
            <a:ln w="139700" cmpd="sng">
              <a:solidFill>
                <a:srgbClr val="FF0000"/>
              </a:solidFill>
              <a:headEnd type="none"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p:nvPr/>
          </p:nvCxnSpPr>
          <p:spPr>
            <a:xfrm>
              <a:off x="645761" y="5521198"/>
              <a:ext cx="980050" cy="1250993"/>
            </a:xfrm>
            <a:prstGeom prst="straightConnector1">
              <a:avLst/>
            </a:prstGeom>
            <a:ln w="139700" cmpd="sng">
              <a:solidFill>
                <a:srgbClr val="FF0000"/>
              </a:solidFill>
              <a:headEnd type="none" w="lg" len="lg"/>
              <a:tailEnd type="none" w="med" len="lg"/>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p:nvPr/>
          </p:nvCxnSpPr>
          <p:spPr>
            <a:xfrm>
              <a:off x="847559" y="5334555"/>
              <a:ext cx="720389" cy="944967"/>
            </a:xfrm>
            <a:prstGeom prst="straightConnector1">
              <a:avLst/>
            </a:prstGeom>
            <a:ln w="139700" cmpd="sng">
              <a:solidFill>
                <a:srgbClr val="00B050"/>
              </a:solidFill>
              <a:headEnd type="none"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p:nvPr/>
          </p:nvCxnSpPr>
          <p:spPr>
            <a:xfrm>
              <a:off x="1236855" y="5334000"/>
              <a:ext cx="720389" cy="944967"/>
            </a:xfrm>
            <a:prstGeom prst="straightConnector1">
              <a:avLst/>
            </a:prstGeom>
            <a:ln w="139700" cmpd="sng">
              <a:solidFill>
                <a:srgbClr val="0070C0"/>
              </a:solidFill>
              <a:headEnd type="none" w="lg"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p:nvPr/>
          </p:nvCxnSpPr>
          <p:spPr>
            <a:xfrm>
              <a:off x="1006265" y="5537221"/>
              <a:ext cx="980050" cy="1250993"/>
            </a:xfrm>
            <a:prstGeom prst="straightConnector1">
              <a:avLst/>
            </a:prstGeom>
            <a:ln w="139700" cmpd="sng">
              <a:solidFill>
                <a:srgbClr val="00B050"/>
              </a:solidFill>
              <a:headEnd type="none" w="lg" len="lg"/>
              <a:tailEnd type="none" w="med" len="lg"/>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p:nvPr/>
          </p:nvCxnSpPr>
          <p:spPr>
            <a:xfrm>
              <a:off x="1375350" y="5521753"/>
              <a:ext cx="980050" cy="1250993"/>
            </a:xfrm>
            <a:prstGeom prst="straightConnector1">
              <a:avLst/>
            </a:prstGeom>
            <a:ln w="139700" cmpd="sng">
              <a:solidFill>
                <a:srgbClr val="0070C0"/>
              </a:solidFill>
              <a:headEnd type="none" w="lg" len="lg"/>
              <a:tailEnd type="none" w="med" len="lg"/>
            </a:ln>
          </p:spPr>
          <p:style>
            <a:lnRef idx="1">
              <a:schemeClr val="accent1"/>
            </a:lnRef>
            <a:fillRef idx="0">
              <a:schemeClr val="accent1"/>
            </a:fillRef>
            <a:effectRef idx="0">
              <a:schemeClr val="accent1"/>
            </a:effectRef>
            <a:fontRef idx="minor">
              <a:schemeClr val="tx1"/>
            </a:fontRef>
          </p:style>
        </p:cxnSp>
        <p:sp>
          <p:nvSpPr>
            <p:cNvPr id="24" name="직사각형 23"/>
            <p:cNvSpPr/>
            <p:nvPr/>
          </p:nvSpPr>
          <p:spPr>
            <a:xfrm>
              <a:off x="524821" y="6707222"/>
              <a:ext cx="2504106" cy="156570"/>
            </a:xfrm>
            <a:prstGeom prst="rect">
              <a:avLst/>
            </a:prstGeom>
            <a:solidFill>
              <a:schemeClr val="bg1"/>
            </a:solidFill>
            <a:ln w="412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35" name="그림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298" y="4025309"/>
            <a:ext cx="3910163" cy="2669935"/>
          </a:xfrm>
          <a:prstGeom prst="rect">
            <a:avLst/>
          </a:prstGeom>
        </p:spPr>
      </p:pic>
      <p:sp>
        <p:nvSpPr>
          <p:cNvPr id="36" name="Rectangle 2"/>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ko-KR" altLang="ko-KR" sz="1800" b="0" i="0" u="none" strike="noStrike" cap="none" normalizeH="0" baseline="0" dirty="0" smtClean="0">
              <a:ln>
                <a:noFill/>
              </a:ln>
              <a:solidFill>
                <a:schemeClr val="tx1"/>
              </a:solidFill>
              <a:effectLst/>
              <a:latin typeface="Arial" panose="020B0604020202020204" pitchFamily="34" charset="0"/>
            </a:endParaRPr>
          </a:p>
        </p:txBody>
      </p:sp>
      <p:sp>
        <p:nvSpPr>
          <p:cNvPr id="37" name="TextBox 36"/>
          <p:cNvSpPr txBox="1"/>
          <p:nvPr/>
        </p:nvSpPr>
        <p:spPr>
          <a:xfrm>
            <a:off x="0" y="0"/>
            <a:ext cx="1747157" cy="461665"/>
          </a:xfrm>
          <a:prstGeom prst="rect">
            <a:avLst/>
          </a:prstGeom>
          <a:noFill/>
        </p:spPr>
        <p:txBody>
          <a:bodyPr wrap="square" rtlCol="0">
            <a:spAutoFit/>
          </a:bodyPr>
          <a:lstStyle/>
          <a:p>
            <a:r>
              <a:rPr lang="en-US" altLang="ko-KR" sz="2400" b="1" dirty="0" smtClean="0"/>
              <a:t>(teacher)</a:t>
            </a:r>
            <a:endParaRPr lang="ko-KR" altLang="en-US" sz="2400" b="1" dirty="0"/>
          </a:p>
        </p:txBody>
      </p:sp>
    </p:spTree>
    <p:extLst>
      <p:ext uri="{BB962C8B-B14F-4D97-AF65-F5344CB8AC3E}">
        <p14:creationId xmlns:p14="http://schemas.microsoft.com/office/powerpoint/2010/main" val="417764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1306</TotalTime>
  <Words>1815</Words>
  <Application>Microsoft Office PowerPoint</Application>
  <PresentationFormat>와이드스크린</PresentationFormat>
  <Paragraphs>263</Paragraphs>
  <Slides>51</Slides>
  <Notes>35</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51</vt:i4>
      </vt:variant>
    </vt:vector>
  </HeadingPairs>
  <TitlesOfParts>
    <vt:vector size="61" baseType="lpstr">
      <vt:lpstr>Arial Unicode MS</vt:lpstr>
      <vt:lpstr>inherit</vt:lpstr>
      <vt:lpstr>굴림</vt:lpstr>
      <vt:lpstr>맑은 고딕</vt:lpstr>
      <vt:lpstr>함초롬바탕</vt:lpstr>
      <vt:lpstr>Arial</vt:lpstr>
      <vt:lpstr>Cambria Math</vt:lpstr>
      <vt:lpstr>Times New Roman</vt:lpstr>
      <vt:lpstr>Verdana</vt:lpstr>
      <vt:lpstr>Office 테마</vt:lpstr>
      <vt:lpstr>Principle of color</vt:lpstr>
      <vt:lpstr>Background Question</vt:lpstr>
      <vt:lpstr>What is the primary colors of pigment </vt:lpstr>
      <vt:lpstr>Background Question</vt:lpstr>
      <vt:lpstr>Program Overview</vt:lpstr>
      <vt:lpstr>Activity 1. Who is the owner of the color?</vt:lpstr>
      <vt:lpstr>PowerPoint 프레젠테이션</vt:lpstr>
      <vt:lpstr>Activity 1. Who is the owner of the color?</vt:lpstr>
      <vt:lpstr>Activity 1. Who is the owner of the color?</vt:lpstr>
      <vt:lpstr>Activity 2. How many lights are needed to express all the colors?</vt:lpstr>
      <vt:lpstr>Activity 2. How many lights are needed to express all the colors?</vt:lpstr>
      <vt:lpstr>Activity 2. How many lights are needed to express all the colors?</vt:lpstr>
      <vt:lpstr>Activity 2. How many lights are needed to express all the colors?</vt:lpstr>
      <vt:lpstr>Activity 2. How many lights are needed to express all the colors?</vt:lpstr>
      <vt:lpstr>PowerPoint 프레젠테이션</vt:lpstr>
      <vt:lpstr>PowerPoint 프레젠테이션</vt:lpstr>
      <vt:lpstr>PowerPoint 프레젠테이션</vt:lpstr>
      <vt:lpstr>PowerPoint 프레젠테이션</vt:lpstr>
      <vt:lpstr>Red</vt:lpstr>
      <vt:lpstr>Green</vt:lpstr>
      <vt:lpstr>Blue</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yellow)</vt:lpstr>
      <vt:lpstr>cyan)</vt:lpstr>
      <vt:lpstr>magenta</vt:lpstr>
      <vt:lpstr>PowerPoint 프레젠테이션</vt:lpstr>
      <vt:lpstr>PowerPoint 프레젠테이션</vt:lpstr>
      <vt:lpstr>Activity 2. How many lights are needed to express all the colors?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 of color</dc:title>
  <dc:creator>LEE SUNNY</dc:creator>
  <cp:lastModifiedBy>LEE SUNNY</cp:lastModifiedBy>
  <cp:revision>87</cp:revision>
  <dcterms:created xsi:type="dcterms:W3CDTF">2019-06-06T22:30:21Z</dcterms:created>
  <dcterms:modified xsi:type="dcterms:W3CDTF">2019-07-29T09:30:49Z</dcterms:modified>
</cp:coreProperties>
</file>